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3" r:id="rId6"/>
    <p:sldId id="265" r:id="rId7"/>
    <p:sldId id="262" r:id="rId8"/>
    <p:sldId id="264" r:id="rId9"/>
    <p:sldId id="266" r:id="rId10"/>
    <p:sldId id="282" r:id="rId11"/>
    <p:sldId id="283" r:id="rId12"/>
    <p:sldId id="285" r:id="rId13"/>
    <p:sldId id="284" r:id="rId14"/>
    <p:sldId id="286" r:id="rId15"/>
    <p:sldId id="271" r:id="rId16"/>
    <p:sldId id="272" r:id="rId17"/>
    <p:sldId id="274" r:id="rId18"/>
    <p:sldId id="276" r:id="rId19"/>
    <p:sldId id="279" r:id="rId20"/>
    <p:sldId id="273" r:id="rId21"/>
    <p:sldId id="275" r:id="rId22"/>
    <p:sldId id="277" r:id="rId23"/>
    <p:sldId id="278" r:id="rId24"/>
    <p:sldId id="281" r:id="rId25"/>
    <p:sldId id="270" r:id="rId26"/>
    <p:sldId id="259" r:id="rId27"/>
    <p:sldId id="269" r:id="rId28"/>
    <p:sldId id="257" r:id="rId29"/>
    <p:sldId id="267" r:id="rId30"/>
    <p:sldId id="280" r:id="rId31"/>
    <p:sldId id="26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0E050-BBF0-48D3-BA2B-3B708C20CE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614240-351A-48F7-951D-30D914D79D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5B3E943-2AF5-4FBB-A860-D155499F4B74}"/>
              </a:ext>
            </a:extLst>
          </p:cNvPr>
          <p:cNvSpPr>
            <a:spLocks noGrp="1"/>
          </p:cNvSpPr>
          <p:nvPr>
            <p:ph type="dt" sz="half" idx="10"/>
          </p:nvPr>
        </p:nvSpPr>
        <p:spPr/>
        <p:txBody>
          <a:bodyPr/>
          <a:lstStyle/>
          <a:p>
            <a:fld id="{A83FEAB8-2884-410F-BDFF-C2A58A8EBAFB}" type="datetimeFigureOut">
              <a:rPr lang="en-GB" smtClean="0"/>
              <a:t>11/05/2020</a:t>
            </a:fld>
            <a:endParaRPr lang="en-GB"/>
          </a:p>
        </p:txBody>
      </p:sp>
      <p:sp>
        <p:nvSpPr>
          <p:cNvPr id="5" name="Footer Placeholder 4">
            <a:extLst>
              <a:ext uri="{FF2B5EF4-FFF2-40B4-BE49-F238E27FC236}">
                <a16:creationId xmlns:a16="http://schemas.microsoft.com/office/drawing/2014/main" id="{D6979747-4FB2-4F22-ACB0-6B33E37B5A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DAEB8D-C44E-418F-A1FF-8B5813868993}"/>
              </a:ext>
            </a:extLst>
          </p:cNvPr>
          <p:cNvSpPr>
            <a:spLocks noGrp="1"/>
          </p:cNvSpPr>
          <p:nvPr>
            <p:ph type="sldNum" sz="quarter" idx="12"/>
          </p:nvPr>
        </p:nvSpPr>
        <p:spPr/>
        <p:txBody>
          <a:bodyPr/>
          <a:lstStyle/>
          <a:p>
            <a:fld id="{666E8900-8B35-438C-B9FB-4DAA2756770E}" type="slidenum">
              <a:rPr lang="en-GB" smtClean="0"/>
              <a:t>‹#›</a:t>
            </a:fld>
            <a:endParaRPr lang="en-GB"/>
          </a:p>
        </p:txBody>
      </p:sp>
    </p:spTree>
    <p:extLst>
      <p:ext uri="{BB962C8B-B14F-4D97-AF65-F5344CB8AC3E}">
        <p14:creationId xmlns:p14="http://schemas.microsoft.com/office/powerpoint/2010/main" val="287727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B3FAB-BC39-4D79-97C2-D15A03002D3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5E5187-94DC-4DD6-B203-B8B033DF35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B891C2-74CF-40CC-8172-5FB0F975BB2B}"/>
              </a:ext>
            </a:extLst>
          </p:cNvPr>
          <p:cNvSpPr>
            <a:spLocks noGrp="1"/>
          </p:cNvSpPr>
          <p:nvPr>
            <p:ph type="dt" sz="half" idx="10"/>
          </p:nvPr>
        </p:nvSpPr>
        <p:spPr/>
        <p:txBody>
          <a:bodyPr/>
          <a:lstStyle/>
          <a:p>
            <a:fld id="{A83FEAB8-2884-410F-BDFF-C2A58A8EBAFB}" type="datetimeFigureOut">
              <a:rPr lang="en-GB" smtClean="0"/>
              <a:t>11/05/2020</a:t>
            </a:fld>
            <a:endParaRPr lang="en-GB"/>
          </a:p>
        </p:txBody>
      </p:sp>
      <p:sp>
        <p:nvSpPr>
          <p:cNvPr id="5" name="Footer Placeholder 4">
            <a:extLst>
              <a:ext uri="{FF2B5EF4-FFF2-40B4-BE49-F238E27FC236}">
                <a16:creationId xmlns:a16="http://schemas.microsoft.com/office/drawing/2014/main" id="{9667CBB2-755B-4EFC-A61F-F709F9EAA6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5CDB33-FEE6-468D-BF45-DB6FFE471653}"/>
              </a:ext>
            </a:extLst>
          </p:cNvPr>
          <p:cNvSpPr>
            <a:spLocks noGrp="1"/>
          </p:cNvSpPr>
          <p:nvPr>
            <p:ph type="sldNum" sz="quarter" idx="12"/>
          </p:nvPr>
        </p:nvSpPr>
        <p:spPr/>
        <p:txBody>
          <a:bodyPr/>
          <a:lstStyle/>
          <a:p>
            <a:fld id="{666E8900-8B35-438C-B9FB-4DAA2756770E}" type="slidenum">
              <a:rPr lang="en-GB" smtClean="0"/>
              <a:t>‹#›</a:t>
            </a:fld>
            <a:endParaRPr lang="en-GB"/>
          </a:p>
        </p:txBody>
      </p:sp>
    </p:spTree>
    <p:extLst>
      <p:ext uri="{BB962C8B-B14F-4D97-AF65-F5344CB8AC3E}">
        <p14:creationId xmlns:p14="http://schemas.microsoft.com/office/powerpoint/2010/main" val="2833882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1917EE-9D71-4317-9596-BFD8DE8B76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E3162B-A535-404E-B9EB-EDBC5D17A7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95A663-D43E-46A3-8035-6C1AD8241121}"/>
              </a:ext>
            </a:extLst>
          </p:cNvPr>
          <p:cNvSpPr>
            <a:spLocks noGrp="1"/>
          </p:cNvSpPr>
          <p:nvPr>
            <p:ph type="dt" sz="half" idx="10"/>
          </p:nvPr>
        </p:nvSpPr>
        <p:spPr/>
        <p:txBody>
          <a:bodyPr/>
          <a:lstStyle/>
          <a:p>
            <a:fld id="{A83FEAB8-2884-410F-BDFF-C2A58A8EBAFB}" type="datetimeFigureOut">
              <a:rPr lang="en-GB" smtClean="0"/>
              <a:t>11/05/2020</a:t>
            </a:fld>
            <a:endParaRPr lang="en-GB"/>
          </a:p>
        </p:txBody>
      </p:sp>
      <p:sp>
        <p:nvSpPr>
          <p:cNvPr id="5" name="Footer Placeholder 4">
            <a:extLst>
              <a:ext uri="{FF2B5EF4-FFF2-40B4-BE49-F238E27FC236}">
                <a16:creationId xmlns:a16="http://schemas.microsoft.com/office/drawing/2014/main" id="{C8ACB03D-F783-4D89-AB93-374C35FE89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BE4498-752A-4A04-94C4-EDBE6114E54D}"/>
              </a:ext>
            </a:extLst>
          </p:cNvPr>
          <p:cNvSpPr>
            <a:spLocks noGrp="1"/>
          </p:cNvSpPr>
          <p:nvPr>
            <p:ph type="sldNum" sz="quarter" idx="12"/>
          </p:nvPr>
        </p:nvSpPr>
        <p:spPr/>
        <p:txBody>
          <a:bodyPr/>
          <a:lstStyle/>
          <a:p>
            <a:fld id="{666E8900-8B35-438C-B9FB-4DAA2756770E}" type="slidenum">
              <a:rPr lang="en-GB" smtClean="0"/>
              <a:t>‹#›</a:t>
            </a:fld>
            <a:endParaRPr lang="en-GB"/>
          </a:p>
        </p:txBody>
      </p:sp>
    </p:spTree>
    <p:extLst>
      <p:ext uri="{BB962C8B-B14F-4D97-AF65-F5344CB8AC3E}">
        <p14:creationId xmlns:p14="http://schemas.microsoft.com/office/powerpoint/2010/main" val="572532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DC0C5-B761-4BC0-95F7-17B1AAAFF8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1C38CD-B541-4287-A4E9-655C875B35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66564A-E7B9-4300-B8F0-5612F6B01364}"/>
              </a:ext>
            </a:extLst>
          </p:cNvPr>
          <p:cNvSpPr>
            <a:spLocks noGrp="1"/>
          </p:cNvSpPr>
          <p:nvPr>
            <p:ph type="dt" sz="half" idx="10"/>
          </p:nvPr>
        </p:nvSpPr>
        <p:spPr/>
        <p:txBody>
          <a:bodyPr/>
          <a:lstStyle/>
          <a:p>
            <a:fld id="{A83FEAB8-2884-410F-BDFF-C2A58A8EBAFB}" type="datetimeFigureOut">
              <a:rPr lang="en-GB" smtClean="0"/>
              <a:t>11/05/2020</a:t>
            </a:fld>
            <a:endParaRPr lang="en-GB"/>
          </a:p>
        </p:txBody>
      </p:sp>
      <p:sp>
        <p:nvSpPr>
          <p:cNvPr id="5" name="Footer Placeholder 4">
            <a:extLst>
              <a:ext uri="{FF2B5EF4-FFF2-40B4-BE49-F238E27FC236}">
                <a16:creationId xmlns:a16="http://schemas.microsoft.com/office/drawing/2014/main" id="{808CB88E-0DC6-412A-8330-B575683FD7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C0624E-ACC9-4E8B-A516-FDBC3770CA16}"/>
              </a:ext>
            </a:extLst>
          </p:cNvPr>
          <p:cNvSpPr>
            <a:spLocks noGrp="1"/>
          </p:cNvSpPr>
          <p:nvPr>
            <p:ph type="sldNum" sz="quarter" idx="12"/>
          </p:nvPr>
        </p:nvSpPr>
        <p:spPr/>
        <p:txBody>
          <a:bodyPr/>
          <a:lstStyle/>
          <a:p>
            <a:fld id="{666E8900-8B35-438C-B9FB-4DAA2756770E}" type="slidenum">
              <a:rPr lang="en-GB" smtClean="0"/>
              <a:t>‹#›</a:t>
            </a:fld>
            <a:endParaRPr lang="en-GB"/>
          </a:p>
        </p:txBody>
      </p:sp>
    </p:spTree>
    <p:extLst>
      <p:ext uri="{BB962C8B-B14F-4D97-AF65-F5344CB8AC3E}">
        <p14:creationId xmlns:p14="http://schemas.microsoft.com/office/powerpoint/2010/main" val="104499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F5D76-35E2-4060-9407-D98D38FBFE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6CFD3EA-0F5C-4989-A255-A3BC511210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706125-C40C-4DD8-B33F-5D70088398D4}"/>
              </a:ext>
            </a:extLst>
          </p:cNvPr>
          <p:cNvSpPr>
            <a:spLocks noGrp="1"/>
          </p:cNvSpPr>
          <p:nvPr>
            <p:ph type="dt" sz="half" idx="10"/>
          </p:nvPr>
        </p:nvSpPr>
        <p:spPr/>
        <p:txBody>
          <a:bodyPr/>
          <a:lstStyle/>
          <a:p>
            <a:fld id="{A83FEAB8-2884-410F-BDFF-C2A58A8EBAFB}" type="datetimeFigureOut">
              <a:rPr lang="en-GB" smtClean="0"/>
              <a:t>11/05/2020</a:t>
            </a:fld>
            <a:endParaRPr lang="en-GB"/>
          </a:p>
        </p:txBody>
      </p:sp>
      <p:sp>
        <p:nvSpPr>
          <p:cNvPr id="5" name="Footer Placeholder 4">
            <a:extLst>
              <a:ext uri="{FF2B5EF4-FFF2-40B4-BE49-F238E27FC236}">
                <a16:creationId xmlns:a16="http://schemas.microsoft.com/office/drawing/2014/main" id="{94A7D08C-51B0-47B5-AB77-867243E8E7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621CE7-ABC2-42D1-A8BC-03F3ED55CA29}"/>
              </a:ext>
            </a:extLst>
          </p:cNvPr>
          <p:cNvSpPr>
            <a:spLocks noGrp="1"/>
          </p:cNvSpPr>
          <p:nvPr>
            <p:ph type="sldNum" sz="quarter" idx="12"/>
          </p:nvPr>
        </p:nvSpPr>
        <p:spPr/>
        <p:txBody>
          <a:bodyPr/>
          <a:lstStyle/>
          <a:p>
            <a:fld id="{666E8900-8B35-438C-B9FB-4DAA2756770E}" type="slidenum">
              <a:rPr lang="en-GB" smtClean="0"/>
              <a:t>‹#›</a:t>
            </a:fld>
            <a:endParaRPr lang="en-GB"/>
          </a:p>
        </p:txBody>
      </p:sp>
    </p:spTree>
    <p:extLst>
      <p:ext uri="{BB962C8B-B14F-4D97-AF65-F5344CB8AC3E}">
        <p14:creationId xmlns:p14="http://schemas.microsoft.com/office/powerpoint/2010/main" val="147814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F1D51-FDE7-4CD9-87D5-ED49858A20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13A374-C07A-452A-972A-B76670FABD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39587E-3373-4450-A840-C919BA1D60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608A159-D333-45DC-B7AC-3ABADE332B5F}"/>
              </a:ext>
            </a:extLst>
          </p:cNvPr>
          <p:cNvSpPr>
            <a:spLocks noGrp="1"/>
          </p:cNvSpPr>
          <p:nvPr>
            <p:ph type="dt" sz="half" idx="10"/>
          </p:nvPr>
        </p:nvSpPr>
        <p:spPr/>
        <p:txBody>
          <a:bodyPr/>
          <a:lstStyle/>
          <a:p>
            <a:fld id="{A83FEAB8-2884-410F-BDFF-C2A58A8EBAFB}" type="datetimeFigureOut">
              <a:rPr lang="en-GB" smtClean="0"/>
              <a:t>11/05/2020</a:t>
            </a:fld>
            <a:endParaRPr lang="en-GB"/>
          </a:p>
        </p:txBody>
      </p:sp>
      <p:sp>
        <p:nvSpPr>
          <p:cNvPr id="6" name="Footer Placeholder 5">
            <a:extLst>
              <a:ext uri="{FF2B5EF4-FFF2-40B4-BE49-F238E27FC236}">
                <a16:creationId xmlns:a16="http://schemas.microsoft.com/office/drawing/2014/main" id="{1AD6D101-83C5-4A2F-9E05-2A96E26FA1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D940D8-EC07-4720-86FA-4DCC77335975}"/>
              </a:ext>
            </a:extLst>
          </p:cNvPr>
          <p:cNvSpPr>
            <a:spLocks noGrp="1"/>
          </p:cNvSpPr>
          <p:nvPr>
            <p:ph type="sldNum" sz="quarter" idx="12"/>
          </p:nvPr>
        </p:nvSpPr>
        <p:spPr/>
        <p:txBody>
          <a:bodyPr/>
          <a:lstStyle/>
          <a:p>
            <a:fld id="{666E8900-8B35-438C-B9FB-4DAA2756770E}" type="slidenum">
              <a:rPr lang="en-GB" smtClean="0"/>
              <a:t>‹#›</a:t>
            </a:fld>
            <a:endParaRPr lang="en-GB"/>
          </a:p>
        </p:txBody>
      </p:sp>
    </p:spTree>
    <p:extLst>
      <p:ext uri="{BB962C8B-B14F-4D97-AF65-F5344CB8AC3E}">
        <p14:creationId xmlns:p14="http://schemas.microsoft.com/office/powerpoint/2010/main" val="439377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B2144-9040-47DD-B7F8-CEF7DD2A86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C574D7-511F-4AFE-913D-FCC87DD973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2A8C4C-11C9-415D-93B9-C576018BB1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4AACF15-519E-4E2F-AE14-2A1698F158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7C3A84-89E3-401C-91E5-A5F14E78E0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BC855DF-B386-48EE-9170-9EF8351EE89C}"/>
              </a:ext>
            </a:extLst>
          </p:cNvPr>
          <p:cNvSpPr>
            <a:spLocks noGrp="1"/>
          </p:cNvSpPr>
          <p:nvPr>
            <p:ph type="dt" sz="half" idx="10"/>
          </p:nvPr>
        </p:nvSpPr>
        <p:spPr/>
        <p:txBody>
          <a:bodyPr/>
          <a:lstStyle/>
          <a:p>
            <a:fld id="{A83FEAB8-2884-410F-BDFF-C2A58A8EBAFB}" type="datetimeFigureOut">
              <a:rPr lang="en-GB" smtClean="0"/>
              <a:t>11/05/2020</a:t>
            </a:fld>
            <a:endParaRPr lang="en-GB"/>
          </a:p>
        </p:txBody>
      </p:sp>
      <p:sp>
        <p:nvSpPr>
          <p:cNvPr id="8" name="Footer Placeholder 7">
            <a:extLst>
              <a:ext uri="{FF2B5EF4-FFF2-40B4-BE49-F238E27FC236}">
                <a16:creationId xmlns:a16="http://schemas.microsoft.com/office/drawing/2014/main" id="{1EE4FE7F-FF02-4661-91B3-C487BFA26D8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7B76E93-3302-4AF8-A70C-753A831327C6}"/>
              </a:ext>
            </a:extLst>
          </p:cNvPr>
          <p:cNvSpPr>
            <a:spLocks noGrp="1"/>
          </p:cNvSpPr>
          <p:nvPr>
            <p:ph type="sldNum" sz="quarter" idx="12"/>
          </p:nvPr>
        </p:nvSpPr>
        <p:spPr/>
        <p:txBody>
          <a:bodyPr/>
          <a:lstStyle/>
          <a:p>
            <a:fld id="{666E8900-8B35-438C-B9FB-4DAA2756770E}" type="slidenum">
              <a:rPr lang="en-GB" smtClean="0"/>
              <a:t>‹#›</a:t>
            </a:fld>
            <a:endParaRPr lang="en-GB"/>
          </a:p>
        </p:txBody>
      </p:sp>
    </p:spTree>
    <p:extLst>
      <p:ext uri="{BB962C8B-B14F-4D97-AF65-F5344CB8AC3E}">
        <p14:creationId xmlns:p14="http://schemas.microsoft.com/office/powerpoint/2010/main" val="17467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BD9CC-2448-451D-A743-D0ED2E25EF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00572C-FA54-40EF-AFE8-FE24FAF4996C}"/>
              </a:ext>
            </a:extLst>
          </p:cNvPr>
          <p:cNvSpPr>
            <a:spLocks noGrp="1"/>
          </p:cNvSpPr>
          <p:nvPr>
            <p:ph type="dt" sz="half" idx="10"/>
          </p:nvPr>
        </p:nvSpPr>
        <p:spPr/>
        <p:txBody>
          <a:bodyPr/>
          <a:lstStyle/>
          <a:p>
            <a:fld id="{A83FEAB8-2884-410F-BDFF-C2A58A8EBAFB}" type="datetimeFigureOut">
              <a:rPr lang="en-GB" smtClean="0"/>
              <a:t>11/05/2020</a:t>
            </a:fld>
            <a:endParaRPr lang="en-GB"/>
          </a:p>
        </p:txBody>
      </p:sp>
      <p:sp>
        <p:nvSpPr>
          <p:cNvPr id="4" name="Footer Placeholder 3">
            <a:extLst>
              <a:ext uri="{FF2B5EF4-FFF2-40B4-BE49-F238E27FC236}">
                <a16:creationId xmlns:a16="http://schemas.microsoft.com/office/drawing/2014/main" id="{7F8C5D20-BC89-4A88-B852-CE9A03A2491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9C18C43-4852-4ABF-A2F1-CC0194349880}"/>
              </a:ext>
            </a:extLst>
          </p:cNvPr>
          <p:cNvSpPr>
            <a:spLocks noGrp="1"/>
          </p:cNvSpPr>
          <p:nvPr>
            <p:ph type="sldNum" sz="quarter" idx="12"/>
          </p:nvPr>
        </p:nvSpPr>
        <p:spPr/>
        <p:txBody>
          <a:bodyPr/>
          <a:lstStyle/>
          <a:p>
            <a:fld id="{666E8900-8B35-438C-B9FB-4DAA2756770E}" type="slidenum">
              <a:rPr lang="en-GB" smtClean="0"/>
              <a:t>‹#›</a:t>
            </a:fld>
            <a:endParaRPr lang="en-GB"/>
          </a:p>
        </p:txBody>
      </p:sp>
    </p:spTree>
    <p:extLst>
      <p:ext uri="{BB962C8B-B14F-4D97-AF65-F5344CB8AC3E}">
        <p14:creationId xmlns:p14="http://schemas.microsoft.com/office/powerpoint/2010/main" val="2528435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48A8BA-6F62-487E-A469-9E4B09B7767D}"/>
              </a:ext>
            </a:extLst>
          </p:cNvPr>
          <p:cNvSpPr>
            <a:spLocks noGrp="1"/>
          </p:cNvSpPr>
          <p:nvPr>
            <p:ph type="dt" sz="half" idx="10"/>
          </p:nvPr>
        </p:nvSpPr>
        <p:spPr/>
        <p:txBody>
          <a:bodyPr/>
          <a:lstStyle/>
          <a:p>
            <a:fld id="{A83FEAB8-2884-410F-BDFF-C2A58A8EBAFB}" type="datetimeFigureOut">
              <a:rPr lang="en-GB" smtClean="0"/>
              <a:t>11/05/2020</a:t>
            </a:fld>
            <a:endParaRPr lang="en-GB"/>
          </a:p>
        </p:txBody>
      </p:sp>
      <p:sp>
        <p:nvSpPr>
          <p:cNvPr id="3" name="Footer Placeholder 2">
            <a:extLst>
              <a:ext uri="{FF2B5EF4-FFF2-40B4-BE49-F238E27FC236}">
                <a16:creationId xmlns:a16="http://schemas.microsoft.com/office/drawing/2014/main" id="{FA369771-D03D-400D-A76D-5CFB0491BDC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E4E3FB2-9D5B-4CF7-B2DF-5A210C37E703}"/>
              </a:ext>
            </a:extLst>
          </p:cNvPr>
          <p:cNvSpPr>
            <a:spLocks noGrp="1"/>
          </p:cNvSpPr>
          <p:nvPr>
            <p:ph type="sldNum" sz="quarter" idx="12"/>
          </p:nvPr>
        </p:nvSpPr>
        <p:spPr/>
        <p:txBody>
          <a:bodyPr/>
          <a:lstStyle/>
          <a:p>
            <a:fld id="{666E8900-8B35-438C-B9FB-4DAA2756770E}" type="slidenum">
              <a:rPr lang="en-GB" smtClean="0"/>
              <a:t>‹#›</a:t>
            </a:fld>
            <a:endParaRPr lang="en-GB"/>
          </a:p>
        </p:txBody>
      </p:sp>
    </p:spTree>
    <p:extLst>
      <p:ext uri="{BB962C8B-B14F-4D97-AF65-F5344CB8AC3E}">
        <p14:creationId xmlns:p14="http://schemas.microsoft.com/office/powerpoint/2010/main" val="282493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2501B-81DA-48D4-B4A3-8DB74C3642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3FB7581-F2CA-4C47-B5E1-9F9A14E70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C6D443F-30B0-4B14-90FA-D8B3FD3F1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1E1A2A-F557-494A-B72D-8191642B2858}"/>
              </a:ext>
            </a:extLst>
          </p:cNvPr>
          <p:cNvSpPr>
            <a:spLocks noGrp="1"/>
          </p:cNvSpPr>
          <p:nvPr>
            <p:ph type="dt" sz="half" idx="10"/>
          </p:nvPr>
        </p:nvSpPr>
        <p:spPr/>
        <p:txBody>
          <a:bodyPr/>
          <a:lstStyle/>
          <a:p>
            <a:fld id="{A83FEAB8-2884-410F-BDFF-C2A58A8EBAFB}" type="datetimeFigureOut">
              <a:rPr lang="en-GB" smtClean="0"/>
              <a:t>11/05/2020</a:t>
            </a:fld>
            <a:endParaRPr lang="en-GB"/>
          </a:p>
        </p:txBody>
      </p:sp>
      <p:sp>
        <p:nvSpPr>
          <p:cNvPr id="6" name="Footer Placeholder 5">
            <a:extLst>
              <a:ext uri="{FF2B5EF4-FFF2-40B4-BE49-F238E27FC236}">
                <a16:creationId xmlns:a16="http://schemas.microsoft.com/office/drawing/2014/main" id="{8B688370-3216-4FB4-A3A5-75AEDF48FA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5FAFF3-2D78-492A-8AA7-C9C98C54B500}"/>
              </a:ext>
            </a:extLst>
          </p:cNvPr>
          <p:cNvSpPr>
            <a:spLocks noGrp="1"/>
          </p:cNvSpPr>
          <p:nvPr>
            <p:ph type="sldNum" sz="quarter" idx="12"/>
          </p:nvPr>
        </p:nvSpPr>
        <p:spPr/>
        <p:txBody>
          <a:bodyPr/>
          <a:lstStyle/>
          <a:p>
            <a:fld id="{666E8900-8B35-438C-B9FB-4DAA2756770E}" type="slidenum">
              <a:rPr lang="en-GB" smtClean="0"/>
              <a:t>‹#›</a:t>
            </a:fld>
            <a:endParaRPr lang="en-GB"/>
          </a:p>
        </p:txBody>
      </p:sp>
    </p:spTree>
    <p:extLst>
      <p:ext uri="{BB962C8B-B14F-4D97-AF65-F5344CB8AC3E}">
        <p14:creationId xmlns:p14="http://schemas.microsoft.com/office/powerpoint/2010/main" val="1976933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2A943-0865-4F5D-88D4-488C636422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5652850-99BF-43C1-B7BA-4716151727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7A4D41-403F-4B0D-B6EA-FF9FFF002B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448AE5-A50A-4165-99AE-8EF01EEC0D48}"/>
              </a:ext>
            </a:extLst>
          </p:cNvPr>
          <p:cNvSpPr>
            <a:spLocks noGrp="1"/>
          </p:cNvSpPr>
          <p:nvPr>
            <p:ph type="dt" sz="half" idx="10"/>
          </p:nvPr>
        </p:nvSpPr>
        <p:spPr/>
        <p:txBody>
          <a:bodyPr/>
          <a:lstStyle/>
          <a:p>
            <a:fld id="{A83FEAB8-2884-410F-BDFF-C2A58A8EBAFB}" type="datetimeFigureOut">
              <a:rPr lang="en-GB" smtClean="0"/>
              <a:t>11/05/2020</a:t>
            </a:fld>
            <a:endParaRPr lang="en-GB"/>
          </a:p>
        </p:txBody>
      </p:sp>
      <p:sp>
        <p:nvSpPr>
          <p:cNvPr id="6" name="Footer Placeholder 5">
            <a:extLst>
              <a:ext uri="{FF2B5EF4-FFF2-40B4-BE49-F238E27FC236}">
                <a16:creationId xmlns:a16="http://schemas.microsoft.com/office/drawing/2014/main" id="{65F1F979-4413-40D5-88FB-BDDAC885596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7D084C-6D10-405D-AB62-07357CEC2E67}"/>
              </a:ext>
            </a:extLst>
          </p:cNvPr>
          <p:cNvSpPr>
            <a:spLocks noGrp="1"/>
          </p:cNvSpPr>
          <p:nvPr>
            <p:ph type="sldNum" sz="quarter" idx="12"/>
          </p:nvPr>
        </p:nvSpPr>
        <p:spPr/>
        <p:txBody>
          <a:bodyPr/>
          <a:lstStyle/>
          <a:p>
            <a:fld id="{666E8900-8B35-438C-B9FB-4DAA2756770E}" type="slidenum">
              <a:rPr lang="en-GB" smtClean="0"/>
              <a:t>‹#›</a:t>
            </a:fld>
            <a:endParaRPr lang="en-GB"/>
          </a:p>
        </p:txBody>
      </p:sp>
    </p:spTree>
    <p:extLst>
      <p:ext uri="{BB962C8B-B14F-4D97-AF65-F5344CB8AC3E}">
        <p14:creationId xmlns:p14="http://schemas.microsoft.com/office/powerpoint/2010/main" val="199311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866DCB-3D2A-47EA-990A-E79EE0C419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05C066-A109-4714-873D-DC502022CE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C8181-5EF4-48E9-8A88-EF891BF8E2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3FEAB8-2884-410F-BDFF-C2A58A8EBAFB}" type="datetimeFigureOut">
              <a:rPr lang="en-GB" smtClean="0"/>
              <a:t>11/05/2020</a:t>
            </a:fld>
            <a:endParaRPr lang="en-GB"/>
          </a:p>
        </p:txBody>
      </p:sp>
      <p:sp>
        <p:nvSpPr>
          <p:cNvPr id="5" name="Footer Placeholder 4">
            <a:extLst>
              <a:ext uri="{FF2B5EF4-FFF2-40B4-BE49-F238E27FC236}">
                <a16:creationId xmlns:a16="http://schemas.microsoft.com/office/drawing/2014/main" id="{8D61C3FF-8041-4579-A0B3-FDE09EB7A2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645CB1E-B28F-4CF7-AA3E-311CEA2922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E8900-8B35-438C-B9FB-4DAA2756770E}" type="slidenum">
              <a:rPr lang="en-GB" smtClean="0"/>
              <a:t>‹#›</a:t>
            </a:fld>
            <a:endParaRPr lang="en-GB"/>
          </a:p>
        </p:txBody>
      </p:sp>
    </p:spTree>
    <p:extLst>
      <p:ext uri="{BB962C8B-B14F-4D97-AF65-F5344CB8AC3E}">
        <p14:creationId xmlns:p14="http://schemas.microsoft.com/office/powerpoint/2010/main" val="428364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thestudentroom.co.uk/" TargetMode="External"/><Relationship Id="rId2" Type="http://schemas.openxmlformats.org/officeDocument/2006/relationships/hyperlink" Target="http://www.iop.org/tailored/students/" TargetMode="External"/><Relationship Id="rId1" Type="http://schemas.openxmlformats.org/officeDocument/2006/relationships/slideLayout" Target="../slideLayouts/slideLayout2.xml"/><Relationship Id="rId4" Type="http://schemas.openxmlformats.org/officeDocument/2006/relationships/hyperlink" Target="https://www.newscientist.co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video" Target="https://www.youtube.com/embed/68Lj9_Cqrnw?feature=oembed"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9318-CCAE-484A-8892-971E479134B5}"/>
              </a:ext>
            </a:extLst>
          </p:cNvPr>
          <p:cNvSpPr>
            <a:spLocks noGrp="1"/>
          </p:cNvSpPr>
          <p:nvPr>
            <p:ph type="ctrTitle"/>
          </p:nvPr>
        </p:nvSpPr>
        <p:spPr/>
        <p:txBody>
          <a:bodyPr>
            <a:normAutofit/>
          </a:bodyPr>
          <a:lstStyle/>
          <a:p>
            <a:r>
              <a:rPr lang="en-GB" sz="7200" dirty="0"/>
              <a:t>Transition from GCSE to </a:t>
            </a:r>
            <a:br>
              <a:rPr lang="en-GB" sz="7200" dirty="0"/>
            </a:br>
            <a:r>
              <a:rPr lang="en-GB" sz="7200" dirty="0"/>
              <a:t>A-level Physics </a:t>
            </a:r>
          </a:p>
        </p:txBody>
      </p:sp>
      <p:sp>
        <p:nvSpPr>
          <p:cNvPr id="3" name="Subtitle 2">
            <a:extLst>
              <a:ext uri="{FF2B5EF4-FFF2-40B4-BE49-F238E27FC236}">
                <a16:creationId xmlns:a16="http://schemas.microsoft.com/office/drawing/2014/main" id="{C79F5E3A-8580-4921-8A11-B8C75F7B09A9}"/>
              </a:ext>
            </a:extLst>
          </p:cNvPr>
          <p:cNvSpPr>
            <a:spLocks noGrp="1"/>
          </p:cNvSpPr>
          <p:nvPr>
            <p:ph type="subTitle" idx="1"/>
          </p:nvPr>
        </p:nvSpPr>
        <p:spPr>
          <a:xfrm>
            <a:off x="1790700" y="4287838"/>
            <a:ext cx="9144000" cy="1655762"/>
          </a:xfrm>
        </p:spPr>
        <p:txBody>
          <a:bodyPr/>
          <a:lstStyle/>
          <a:p>
            <a:r>
              <a:rPr lang="en-GB" i="1" dirty="0"/>
              <a:t>“Time is relative, it worth depends only on what we do as it is passing”</a:t>
            </a:r>
          </a:p>
          <a:p>
            <a:endParaRPr lang="en-GB" i="1" dirty="0"/>
          </a:p>
          <a:p>
            <a:r>
              <a:rPr lang="en-GB" i="1" dirty="0"/>
              <a:t>Albert Einstein</a:t>
            </a:r>
          </a:p>
        </p:txBody>
      </p:sp>
      <p:sp>
        <p:nvSpPr>
          <p:cNvPr id="4" name="Rectangle 3">
            <a:extLst>
              <a:ext uri="{FF2B5EF4-FFF2-40B4-BE49-F238E27FC236}">
                <a16:creationId xmlns:a16="http://schemas.microsoft.com/office/drawing/2014/main" id="{3D609F20-6DCE-4A1E-B78A-B8B14AE4C447}"/>
              </a:ext>
            </a:extLst>
          </p:cNvPr>
          <p:cNvSpPr/>
          <p:nvPr/>
        </p:nvSpPr>
        <p:spPr>
          <a:xfrm>
            <a:off x="471488" y="514350"/>
            <a:ext cx="11201400" cy="5829300"/>
          </a:xfrm>
          <a:prstGeom prst="rect">
            <a:avLst/>
          </a:prstGeom>
          <a:noFill/>
          <a:ln w="88900" cmpd="thickThin">
            <a:solidFill>
              <a:srgbClr val="002060"/>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A person looking at the camera&#10;&#10;Description automatically generated">
            <a:extLst>
              <a:ext uri="{FF2B5EF4-FFF2-40B4-BE49-F238E27FC236}">
                <a16:creationId xmlns:a16="http://schemas.microsoft.com/office/drawing/2014/main" id="{1D30E1EB-21AF-4DE9-8035-AA6BDE9D97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8000" y="4805077"/>
            <a:ext cx="999608" cy="1260443"/>
          </a:xfrm>
          <a:prstGeom prst="rect">
            <a:avLst/>
          </a:prstGeom>
        </p:spPr>
      </p:pic>
    </p:spTree>
    <p:extLst>
      <p:ext uri="{BB962C8B-B14F-4D97-AF65-F5344CB8AC3E}">
        <p14:creationId xmlns:p14="http://schemas.microsoft.com/office/powerpoint/2010/main" val="2956627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9318-CCAE-484A-8892-971E479134B5}"/>
              </a:ext>
            </a:extLst>
          </p:cNvPr>
          <p:cNvSpPr>
            <a:spLocks noGrp="1"/>
          </p:cNvSpPr>
          <p:nvPr>
            <p:ph type="ctrTitle"/>
          </p:nvPr>
        </p:nvSpPr>
        <p:spPr/>
        <p:txBody>
          <a:bodyPr>
            <a:normAutofit/>
          </a:bodyPr>
          <a:lstStyle/>
          <a:p>
            <a:r>
              <a:rPr lang="en-GB" sz="7200" dirty="0"/>
              <a:t>Calculations</a:t>
            </a:r>
          </a:p>
        </p:txBody>
      </p:sp>
      <p:sp>
        <p:nvSpPr>
          <p:cNvPr id="3" name="Subtitle 2">
            <a:extLst>
              <a:ext uri="{FF2B5EF4-FFF2-40B4-BE49-F238E27FC236}">
                <a16:creationId xmlns:a16="http://schemas.microsoft.com/office/drawing/2014/main" id="{C79F5E3A-8580-4921-8A11-B8C75F7B09A9}"/>
              </a:ext>
            </a:extLst>
          </p:cNvPr>
          <p:cNvSpPr>
            <a:spLocks noGrp="1"/>
          </p:cNvSpPr>
          <p:nvPr>
            <p:ph type="subTitle" idx="1"/>
          </p:nvPr>
        </p:nvSpPr>
        <p:spPr>
          <a:xfrm>
            <a:off x="1790700" y="4287838"/>
            <a:ext cx="9144000" cy="1655762"/>
          </a:xfrm>
        </p:spPr>
        <p:txBody>
          <a:bodyPr>
            <a:normAutofit/>
          </a:bodyPr>
          <a:lstStyle/>
          <a:p>
            <a:r>
              <a:rPr lang="en-GB" i="1" dirty="0"/>
              <a:t>“</a:t>
            </a:r>
            <a:r>
              <a:rPr lang="en-GB" dirty="0"/>
              <a:t>It’s not that I’m smart, I just stay with problems for longer</a:t>
            </a:r>
            <a:r>
              <a:rPr lang="en-GB" i="1" dirty="0"/>
              <a:t>.”</a:t>
            </a:r>
          </a:p>
          <a:p>
            <a:endParaRPr lang="en-GB" i="1" dirty="0"/>
          </a:p>
          <a:p>
            <a:r>
              <a:rPr lang="en-GB" i="1" dirty="0"/>
              <a:t>Albert Einstein</a:t>
            </a:r>
          </a:p>
        </p:txBody>
      </p:sp>
      <p:sp>
        <p:nvSpPr>
          <p:cNvPr id="4" name="Rectangle 3">
            <a:extLst>
              <a:ext uri="{FF2B5EF4-FFF2-40B4-BE49-F238E27FC236}">
                <a16:creationId xmlns:a16="http://schemas.microsoft.com/office/drawing/2014/main" id="{3D609F20-6DCE-4A1E-B78A-B8B14AE4C447}"/>
              </a:ext>
            </a:extLst>
          </p:cNvPr>
          <p:cNvSpPr/>
          <p:nvPr/>
        </p:nvSpPr>
        <p:spPr>
          <a:xfrm>
            <a:off x="495300" y="514350"/>
            <a:ext cx="11201400" cy="5829300"/>
          </a:xfrm>
          <a:prstGeom prst="rect">
            <a:avLst/>
          </a:prstGeom>
          <a:noFill/>
          <a:ln w="88900" cmpd="thickThin">
            <a:solidFill>
              <a:srgbClr val="002060"/>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A person looking at the camera&#10;&#10;Description automatically generated">
            <a:extLst>
              <a:ext uri="{FF2B5EF4-FFF2-40B4-BE49-F238E27FC236}">
                <a16:creationId xmlns:a16="http://schemas.microsoft.com/office/drawing/2014/main" id="{1D30E1EB-21AF-4DE9-8035-AA6BDE9D97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5120" y="4957477"/>
            <a:ext cx="999608" cy="1260443"/>
          </a:xfrm>
          <a:prstGeom prst="rect">
            <a:avLst/>
          </a:prstGeom>
        </p:spPr>
      </p:pic>
    </p:spTree>
    <p:extLst>
      <p:ext uri="{BB962C8B-B14F-4D97-AF65-F5344CB8AC3E}">
        <p14:creationId xmlns:p14="http://schemas.microsoft.com/office/powerpoint/2010/main" val="1740500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5E68F-889F-493B-A5A1-4932F009E929}"/>
              </a:ext>
            </a:extLst>
          </p:cNvPr>
          <p:cNvSpPr>
            <a:spLocks noGrp="1"/>
          </p:cNvSpPr>
          <p:nvPr>
            <p:ph type="title"/>
          </p:nvPr>
        </p:nvSpPr>
        <p:spPr/>
        <p:txBody>
          <a:bodyPr/>
          <a:lstStyle/>
          <a:p>
            <a:pPr algn="ctr"/>
            <a:r>
              <a:rPr lang="en-GB" dirty="0"/>
              <a:t>Rearranging equations</a:t>
            </a:r>
          </a:p>
        </p:txBody>
      </p:sp>
      <p:sp>
        <p:nvSpPr>
          <p:cNvPr id="3" name="Content Placeholder 2">
            <a:extLst>
              <a:ext uri="{FF2B5EF4-FFF2-40B4-BE49-F238E27FC236}">
                <a16:creationId xmlns:a16="http://schemas.microsoft.com/office/drawing/2014/main" id="{96FCA601-C265-47FD-BA99-06330BD1F815}"/>
              </a:ext>
            </a:extLst>
          </p:cNvPr>
          <p:cNvSpPr>
            <a:spLocks noGrp="1"/>
          </p:cNvSpPr>
          <p:nvPr>
            <p:ph idx="1"/>
          </p:nvPr>
        </p:nvSpPr>
        <p:spPr/>
        <p:txBody>
          <a:bodyPr/>
          <a:lstStyle/>
          <a:p>
            <a:pPr marL="0" indent="0">
              <a:buNone/>
            </a:pPr>
            <a:r>
              <a:rPr lang="en-GB" dirty="0"/>
              <a:t>The most important rule for algebra is: I</a:t>
            </a:r>
            <a:r>
              <a:rPr lang="en-GB" b="1" dirty="0"/>
              <a:t>f you do something to one side of an equation, you have to do it to the other side too</a:t>
            </a:r>
            <a:r>
              <a:rPr lang="en-GB" dirty="0"/>
              <a:t>.</a:t>
            </a:r>
          </a:p>
          <a:p>
            <a:pPr marL="0" indent="0">
              <a:buNone/>
            </a:pPr>
            <a:r>
              <a:rPr lang="en-GB" dirty="0"/>
              <a:t>An equation basically says “the stuff on the left hand side of the equals sign has the same value as the stuff on the right hand side of it,” like a balanced set of scales with equal weights on both sides. </a:t>
            </a:r>
          </a:p>
          <a:p>
            <a:pPr marL="0" indent="0">
              <a:buNone/>
            </a:pPr>
            <a:r>
              <a:rPr lang="en-GB" dirty="0"/>
              <a:t>If you want to keep everything equal, anything you do needs to be done to </a:t>
            </a:r>
            <a:r>
              <a:rPr lang="en-GB" b="1" i="1" dirty="0"/>
              <a:t>both</a:t>
            </a:r>
            <a:r>
              <a:rPr lang="en-GB" i="1" dirty="0"/>
              <a:t> sides</a:t>
            </a:r>
            <a:r>
              <a:rPr lang="en-GB" dirty="0"/>
              <a:t>.</a:t>
            </a:r>
          </a:p>
          <a:p>
            <a:pPr marL="0" indent="0">
              <a:buNone/>
            </a:pPr>
            <a:r>
              <a:rPr lang="en-GB" dirty="0"/>
              <a:t>E.G V = I R, what would I be?</a:t>
            </a:r>
          </a:p>
          <a:p>
            <a:pPr marL="0" indent="0">
              <a:buNone/>
            </a:pPr>
            <a:r>
              <a:rPr lang="en-GB" dirty="0"/>
              <a:t>               </a:t>
            </a:r>
          </a:p>
        </p:txBody>
      </p:sp>
      <p:sp>
        <p:nvSpPr>
          <p:cNvPr id="7" name="TextBox 6">
            <a:extLst>
              <a:ext uri="{FF2B5EF4-FFF2-40B4-BE49-F238E27FC236}">
                <a16:creationId xmlns:a16="http://schemas.microsoft.com/office/drawing/2014/main" id="{BEAA2806-B8FE-47FB-8B69-DDE1C5EFD715}"/>
              </a:ext>
            </a:extLst>
          </p:cNvPr>
          <p:cNvSpPr txBox="1"/>
          <p:nvPr/>
        </p:nvSpPr>
        <p:spPr>
          <a:xfrm>
            <a:off x="1828801" y="5516880"/>
            <a:ext cx="1026160" cy="461665"/>
          </a:xfrm>
          <a:prstGeom prst="rect">
            <a:avLst/>
          </a:prstGeom>
          <a:noFill/>
        </p:spPr>
        <p:txBody>
          <a:bodyPr wrap="square" rtlCol="0">
            <a:spAutoFit/>
          </a:bodyPr>
          <a:lstStyle/>
          <a:p>
            <a:r>
              <a:rPr lang="en-GB" sz="2400" dirty="0"/>
              <a:t>V = I R</a:t>
            </a:r>
          </a:p>
        </p:txBody>
      </p:sp>
      <p:sp>
        <p:nvSpPr>
          <p:cNvPr id="8" name="TextBox 7">
            <a:extLst>
              <a:ext uri="{FF2B5EF4-FFF2-40B4-BE49-F238E27FC236}">
                <a16:creationId xmlns:a16="http://schemas.microsoft.com/office/drawing/2014/main" id="{97BC716F-F102-4232-9F42-7C02273D37BB}"/>
              </a:ext>
            </a:extLst>
          </p:cNvPr>
          <p:cNvSpPr txBox="1"/>
          <p:nvPr/>
        </p:nvSpPr>
        <p:spPr>
          <a:xfrm>
            <a:off x="10213334" y="5358666"/>
            <a:ext cx="1391919" cy="830997"/>
          </a:xfrm>
          <a:prstGeom prst="rect">
            <a:avLst/>
          </a:prstGeom>
          <a:noFill/>
        </p:spPr>
        <p:txBody>
          <a:bodyPr wrap="square" rtlCol="0">
            <a:spAutoFit/>
          </a:bodyPr>
          <a:lstStyle/>
          <a:p>
            <a:r>
              <a:rPr lang="en-GB" sz="2400" dirty="0"/>
              <a:t>I = </a:t>
            </a:r>
            <a:r>
              <a:rPr lang="en-GB" sz="2400" u="sng" dirty="0"/>
              <a:t>V  </a:t>
            </a:r>
          </a:p>
          <a:p>
            <a:r>
              <a:rPr lang="en-GB" sz="2400" dirty="0"/>
              <a:t>      R     </a:t>
            </a:r>
          </a:p>
        </p:txBody>
      </p:sp>
      <p:sp>
        <p:nvSpPr>
          <p:cNvPr id="9" name="TextBox 8">
            <a:extLst>
              <a:ext uri="{FF2B5EF4-FFF2-40B4-BE49-F238E27FC236}">
                <a16:creationId xmlns:a16="http://schemas.microsoft.com/office/drawing/2014/main" id="{9780C100-A8D4-418F-B915-11B196F2FE08}"/>
              </a:ext>
            </a:extLst>
          </p:cNvPr>
          <p:cNvSpPr txBox="1"/>
          <p:nvPr/>
        </p:nvSpPr>
        <p:spPr>
          <a:xfrm>
            <a:off x="9702798" y="5539609"/>
            <a:ext cx="1391919" cy="369332"/>
          </a:xfrm>
          <a:prstGeom prst="rect">
            <a:avLst/>
          </a:prstGeom>
          <a:noFill/>
        </p:spPr>
        <p:txBody>
          <a:bodyPr wrap="square" rtlCol="0">
            <a:spAutoFit/>
          </a:bodyPr>
          <a:lstStyle/>
          <a:p>
            <a:r>
              <a:rPr lang="en-GB" dirty="0"/>
              <a:t>Or</a:t>
            </a:r>
          </a:p>
        </p:txBody>
      </p:sp>
      <p:sp>
        <p:nvSpPr>
          <p:cNvPr id="10" name="TextBox 9">
            <a:extLst>
              <a:ext uri="{FF2B5EF4-FFF2-40B4-BE49-F238E27FC236}">
                <a16:creationId xmlns:a16="http://schemas.microsoft.com/office/drawing/2014/main" id="{888A70C4-9E1F-45AB-B663-C87062A8DD5F}"/>
              </a:ext>
            </a:extLst>
          </p:cNvPr>
          <p:cNvSpPr txBox="1"/>
          <p:nvPr/>
        </p:nvSpPr>
        <p:spPr>
          <a:xfrm>
            <a:off x="6786878" y="5371366"/>
            <a:ext cx="1391919" cy="830997"/>
          </a:xfrm>
          <a:prstGeom prst="rect">
            <a:avLst/>
          </a:prstGeom>
          <a:noFill/>
        </p:spPr>
        <p:txBody>
          <a:bodyPr wrap="square" rtlCol="0">
            <a:spAutoFit/>
          </a:bodyPr>
          <a:lstStyle/>
          <a:p>
            <a:r>
              <a:rPr lang="en-GB" sz="2400" u="sng" dirty="0"/>
              <a:t>V </a:t>
            </a:r>
            <a:r>
              <a:rPr lang="en-GB" sz="2400" dirty="0"/>
              <a:t>= </a:t>
            </a:r>
            <a:r>
              <a:rPr lang="en-GB" sz="2400" u="sng" dirty="0"/>
              <a:t>I R</a:t>
            </a:r>
          </a:p>
          <a:p>
            <a:r>
              <a:rPr lang="en-GB" sz="2400" dirty="0"/>
              <a:t>R     </a:t>
            </a:r>
            <a:r>
              <a:rPr lang="en-GB" sz="2400" dirty="0" err="1"/>
              <a:t>R</a:t>
            </a:r>
            <a:endParaRPr lang="en-GB" sz="2400" dirty="0"/>
          </a:p>
        </p:txBody>
      </p:sp>
      <p:cxnSp>
        <p:nvCxnSpPr>
          <p:cNvPr id="12" name="Straight Connector 11">
            <a:extLst>
              <a:ext uri="{FF2B5EF4-FFF2-40B4-BE49-F238E27FC236}">
                <a16:creationId xmlns:a16="http://schemas.microsoft.com/office/drawing/2014/main" id="{AAA8FB2D-C603-4ECE-8446-DBE9BDDAC0A9}"/>
              </a:ext>
            </a:extLst>
          </p:cNvPr>
          <p:cNvCxnSpPr>
            <a:stCxn id="10" idx="0"/>
          </p:cNvCxnSpPr>
          <p:nvPr/>
        </p:nvCxnSpPr>
        <p:spPr>
          <a:xfrm>
            <a:off x="7482838" y="5371366"/>
            <a:ext cx="187962" cy="440898"/>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3" name="Straight Connector 12">
            <a:extLst>
              <a:ext uri="{FF2B5EF4-FFF2-40B4-BE49-F238E27FC236}">
                <a16:creationId xmlns:a16="http://schemas.microsoft.com/office/drawing/2014/main" id="{8171EBBB-8472-49B1-A578-CE8DADE1BC9E}"/>
              </a:ext>
            </a:extLst>
          </p:cNvPr>
          <p:cNvCxnSpPr/>
          <p:nvPr/>
        </p:nvCxnSpPr>
        <p:spPr>
          <a:xfrm>
            <a:off x="7434578" y="5779989"/>
            <a:ext cx="187962" cy="440898"/>
          </a:xfrm>
          <a:prstGeom prst="line">
            <a:avLst/>
          </a:prstGeom>
          <a:ln w="38100"/>
        </p:spPr>
        <p:style>
          <a:lnRef idx="3">
            <a:schemeClr val="accent5"/>
          </a:lnRef>
          <a:fillRef idx="0">
            <a:schemeClr val="accent5"/>
          </a:fillRef>
          <a:effectRef idx="2">
            <a:schemeClr val="accent5"/>
          </a:effectRef>
          <a:fontRef idx="minor">
            <a:schemeClr val="tx1"/>
          </a:fontRef>
        </p:style>
      </p:cxnSp>
      <p:sp>
        <p:nvSpPr>
          <p:cNvPr id="14" name="TextBox 13">
            <a:extLst>
              <a:ext uri="{FF2B5EF4-FFF2-40B4-BE49-F238E27FC236}">
                <a16:creationId xmlns:a16="http://schemas.microsoft.com/office/drawing/2014/main" id="{487F5525-DDE0-43B4-9BA7-94FB0FF4AF87}"/>
              </a:ext>
            </a:extLst>
          </p:cNvPr>
          <p:cNvSpPr txBox="1"/>
          <p:nvPr/>
        </p:nvSpPr>
        <p:spPr>
          <a:xfrm>
            <a:off x="4886962" y="5405661"/>
            <a:ext cx="1391919" cy="830997"/>
          </a:xfrm>
          <a:prstGeom prst="rect">
            <a:avLst/>
          </a:prstGeom>
          <a:noFill/>
        </p:spPr>
        <p:txBody>
          <a:bodyPr wrap="square" rtlCol="0">
            <a:spAutoFit/>
          </a:bodyPr>
          <a:lstStyle/>
          <a:p>
            <a:r>
              <a:rPr lang="en-GB" sz="2400" u="sng" dirty="0"/>
              <a:t>V </a:t>
            </a:r>
            <a:r>
              <a:rPr lang="en-GB" sz="2400" dirty="0"/>
              <a:t>= </a:t>
            </a:r>
            <a:r>
              <a:rPr lang="en-GB" sz="2400" u="sng" dirty="0"/>
              <a:t>I R</a:t>
            </a:r>
          </a:p>
          <a:p>
            <a:r>
              <a:rPr lang="en-GB" sz="2400" dirty="0"/>
              <a:t>R     </a:t>
            </a:r>
            <a:r>
              <a:rPr lang="en-GB" sz="2400" dirty="0" err="1"/>
              <a:t>R</a:t>
            </a:r>
            <a:endParaRPr lang="en-GB" sz="2400" dirty="0"/>
          </a:p>
        </p:txBody>
      </p:sp>
      <p:sp>
        <p:nvSpPr>
          <p:cNvPr id="15" name="TextBox 14">
            <a:extLst>
              <a:ext uri="{FF2B5EF4-FFF2-40B4-BE49-F238E27FC236}">
                <a16:creationId xmlns:a16="http://schemas.microsoft.com/office/drawing/2014/main" id="{55F2A9C1-0035-4B60-B41D-9B064C65A8E5}"/>
              </a:ext>
            </a:extLst>
          </p:cNvPr>
          <p:cNvSpPr txBox="1"/>
          <p:nvPr/>
        </p:nvSpPr>
        <p:spPr>
          <a:xfrm>
            <a:off x="6492241" y="6311900"/>
            <a:ext cx="1780538" cy="369332"/>
          </a:xfrm>
          <a:prstGeom prst="rect">
            <a:avLst/>
          </a:prstGeom>
          <a:noFill/>
        </p:spPr>
        <p:txBody>
          <a:bodyPr wrap="square" rtlCol="0">
            <a:spAutoFit/>
          </a:bodyPr>
          <a:lstStyle/>
          <a:p>
            <a:r>
              <a:rPr lang="en-GB" dirty="0"/>
              <a:t>R / R cancels R</a:t>
            </a:r>
          </a:p>
        </p:txBody>
      </p:sp>
      <p:sp>
        <p:nvSpPr>
          <p:cNvPr id="16" name="TextBox 15">
            <a:extLst>
              <a:ext uri="{FF2B5EF4-FFF2-40B4-BE49-F238E27FC236}">
                <a16:creationId xmlns:a16="http://schemas.microsoft.com/office/drawing/2014/main" id="{E95642AD-4509-4713-AA7C-D889A45B3416}"/>
              </a:ext>
            </a:extLst>
          </p:cNvPr>
          <p:cNvSpPr txBox="1"/>
          <p:nvPr/>
        </p:nvSpPr>
        <p:spPr>
          <a:xfrm>
            <a:off x="3606800" y="5641498"/>
            <a:ext cx="1391919" cy="369332"/>
          </a:xfrm>
          <a:prstGeom prst="rect">
            <a:avLst/>
          </a:prstGeom>
          <a:noFill/>
        </p:spPr>
        <p:txBody>
          <a:bodyPr wrap="square" rtlCol="0">
            <a:spAutoFit/>
          </a:bodyPr>
          <a:lstStyle/>
          <a:p>
            <a:r>
              <a:rPr lang="en-GB" dirty="0"/>
              <a:t>Therefore</a:t>
            </a:r>
          </a:p>
        </p:txBody>
      </p:sp>
      <p:sp>
        <p:nvSpPr>
          <p:cNvPr id="17" name="TextBox 16">
            <a:extLst>
              <a:ext uri="{FF2B5EF4-FFF2-40B4-BE49-F238E27FC236}">
                <a16:creationId xmlns:a16="http://schemas.microsoft.com/office/drawing/2014/main" id="{B14FE846-E3D0-4B1B-AB86-B74F22677E04}"/>
              </a:ext>
            </a:extLst>
          </p:cNvPr>
          <p:cNvSpPr txBox="1"/>
          <p:nvPr/>
        </p:nvSpPr>
        <p:spPr>
          <a:xfrm>
            <a:off x="8869679" y="5410665"/>
            <a:ext cx="1391919" cy="830997"/>
          </a:xfrm>
          <a:prstGeom prst="rect">
            <a:avLst/>
          </a:prstGeom>
          <a:noFill/>
        </p:spPr>
        <p:txBody>
          <a:bodyPr wrap="square" rtlCol="0">
            <a:spAutoFit/>
          </a:bodyPr>
          <a:lstStyle/>
          <a:p>
            <a:r>
              <a:rPr lang="en-GB" sz="2400" u="sng" dirty="0"/>
              <a:t>V </a:t>
            </a:r>
            <a:r>
              <a:rPr lang="en-GB" sz="2400" dirty="0"/>
              <a:t>= I</a:t>
            </a:r>
            <a:r>
              <a:rPr lang="en-GB" sz="2400" u="sng" dirty="0"/>
              <a:t> </a:t>
            </a:r>
          </a:p>
          <a:p>
            <a:r>
              <a:rPr lang="en-GB" sz="2400" dirty="0"/>
              <a:t>R     </a:t>
            </a:r>
          </a:p>
        </p:txBody>
      </p:sp>
    </p:spTree>
    <p:extLst>
      <p:ext uri="{BB962C8B-B14F-4D97-AF65-F5344CB8AC3E}">
        <p14:creationId xmlns:p14="http://schemas.microsoft.com/office/powerpoint/2010/main" val="1527308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51C94-37F5-403E-A600-DF7C49964135}"/>
              </a:ext>
            </a:extLst>
          </p:cNvPr>
          <p:cNvSpPr>
            <a:spLocks noGrp="1"/>
          </p:cNvSpPr>
          <p:nvPr>
            <p:ph type="title"/>
          </p:nvPr>
        </p:nvSpPr>
        <p:spPr/>
        <p:txBody>
          <a:bodyPr/>
          <a:lstStyle/>
          <a:p>
            <a:pPr algn="ctr"/>
            <a:r>
              <a:rPr lang="en-GB" dirty="0"/>
              <a:t>Gradients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F8F1FEF-49A9-47C8-91E1-B2F9C4065FCA}"/>
                  </a:ext>
                </a:extLst>
              </p:cNvPr>
              <p:cNvSpPr>
                <a:spLocks noGrp="1"/>
              </p:cNvSpPr>
              <p:nvPr>
                <p:ph idx="1"/>
              </p:nvPr>
            </p:nvSpPr>
            <p:spPr/>
            <p:txBody>
              <a:bodyPr>
                <a:normAutofit fontScale="92500" lnSpcReduction="10000"/>
              </a:bodyPr>
              <a:lstStyle/>
              <a:p>
                <a:pPr marL="0" indent="0">
                  <a:buNone/>
                </a:pPr>
                <a:r>
                  <a:rPr lang="en-GB" dirty="0"/>
                  <a:t>Gradients are a useful tool that show how fast or slow quantities change  </a:t>
                </a:r>
              </a:p>
              <a:p>
                <a:pPr marL="0" indent="0">
                  <a:buNone/>
                </a:pPr>
                <a:endParaRPr lang="en-GB" dirty="0"/>
              </a:p>
              <a:p>
                <a:pPr marL="0" indent="0">
                  <a:buNone/>
                </a:pPr>
                <a:r>
                  <a:rPr lang="en-GB" dirty="0"/>
                  <a:t>To calculate the gradient, pick any two points on the line as far away as possible and draw a large triangle between them.</a:t>
                </a:r>
              </a:p>
              <a:p>
                <a:pPr marL="0" indent="0">
                  <a:buNone/>
                </a:pPr>
                <a:endParaRPr lang="en-GB" dirty="0"/>
              </a:p>
              <a:p>
                <a:pPr marL="0" indent="0">
                  <a:buNone/>
                </a:pPr>
                <a:r>
                  <a:rPr lang="en-GB" dirty="0"/>
                  <a:t>The gradient is given by:</a:t>
                </a:r>
              </a:p>
              <a:p>
                <a:pPr marL="0" indent="0">
                  <a:buNone/>
                </a:pPr>
                <a:r>
                  <a:rPr lang="en-GB" dirty="0"/>
                  <a:t>			</a:t>
                </a:r>
                <a14:m>
                  <m:oMath xmlns:m="http://schemas.openxmlformats.org/officeDocument/2006/math">
                    <m:r>
                      <a:rPr lang="en-GB" i="1">
                        <a:latin typeface="Cambria Math" panose="02040503050406030204" pitchFamily="18" charset="0"/>
                      </a:rPr>
                      <m:t>𝑔𝑟𝑎𝑑𝑖𝑒𝑛𝑡</m:t>
                    </m:r>
                    <m:r>
                      <a:rPr lang="en-GB" i="1">
                        <a:latin typeface="Cambria Math" panose="02040503050406030204" pitchFamily="18" charset="0"/>
                      </a:rPr>
                      <m:t>= </m:t>
                    </m:r>
                    <m:f>
                      <m:fPr>
                        <m:ctrlPr>
                          <a:rPr lang="en-GB" i="1">
                            <a:latin typeface="Cambria Math" panose="02040503050406030204" pitchFamily="18" charset="0"/>
                          </a:rPr>
                        </m:ctrlPr>
                      </m:fPr>
                      <m:num>
                        <m:r>
                          <a:rPr lang="en-GB" i="1">
                            <a:latin typeface="Cambria Math" panose="02040503050406030204" pitchFamily="18" charset="0"/>
                          </a:rPr>
                          <m:t>𝑑𝑖𝑓𝑓𝑓𝑒𝑟𝑒𝑛𝑐𝑒</m:t>
                        </m:r>
                        <m:r>
                          <a:rPr lang="en-GB" i="1">
                            <a:latin typeface="Cambria Math" panose="02040503050406030204" pitchFamily="18" charset="0"/>
                          </a:rPr>
                          <m:t> </m:t>
                        </m:r>
                        <m:r>
                          <a:rPr lang="en-GB" i="1">
                            <a:latin typeface="Cambria Math" panose="02040503050406030204" pitchFamily="18" charset="0"/>
                          </a:rPr>
                          <m:t>𝑖𝑛</m:t>
                        </m:r>
                        <m:r>
                          <a:rPr lang="en-GB" i="1">
                            <a:latin typeface="Cambria Math" panose="02040503050406030204" pitchFamily="18" charset="0"/>
                          </a:rPr>
                          <m:t> </m:t>
                        </m:r>
                        <m:r>
                          <a:rPr lang="en-GB" i="1">
                            <a:latin typeface="Cambria Math" panose="02040503050406030204" pitchFamily="18" charset="0"/>
                          </a:rPr>
                          <m:t>𝑦</m:t>
                        </m:r>
                        <m:r>
                          <a:rPr lang="en-GB" i="1">
                            <a:latin typeface="Cambria Math" panose="02040503050406030204" pitchFamily="18" charset="0"/>
                          </a:rPr>
                          <m:t> </m:t>
                        </m:r>
                        <m:r>
                          <a:rPr lang="en-GB" i="1">
                            <a:latin typeface="Cambria Math" panose="02040503050406030204" pitchFamily="18" charset="0"/>
                          </a:rPr>
                          <m:t>𝑣𝑎𝑙𝑢𝑒𝑠</m:t>
                        </m:r>
                      </m:num>
                      <m:den>
                        <m:r>
                          <a:rPr lang="en-GB" i="1">
                            <a:latin typeface="Cambria Math" panose="02040503050406030204" pitchFamily="18" charset="0"/>
                          </a:rPr>
                          <m:t>𝑑𝑖𝑓𝑓𝑒𝑟𝑒𝑛𝑐𝑒</m:t>
                        </m:r>
                        <m:r>
                          <a:rPr lang="en-GB" i="1">
                            <a:latin typeface="Cambria Math" panose="02040503050406030204" pitchFamily="18" charset="0"/>
                          </a:rPr>
                          <m:t> </m:t>
                        </m:r>
                        <m:r>
                          <a:rPr lang="en-GB" i="1">
                            <a:latin typeface="Cambria Math" panose="02040503050406030204" pitchFamily="18" charset="0"/>
                          </a:rPr>
                          <m:t>𝑖𝑛</m:t>
                        </m:r>
                        <m:r>
                          <a:rPr lang="en-GB" i="1">
                            <a:latin typeface="Cambria Math" panose="02040503050406030204" pitchFamily="18" charset="0"/>
                          </a:rPr>
                          <m:t> </m:t>
                        </m:r>
                        <m:r>
                          <a:rPr lang="en-GB" i="1">
                            <a:latin typeface="Cambria Math" panose="02040503050406030204" pitchFamily="18" charset="0"/>
                          </a:rPr>
                          <m:t>𝑥</m:t>
                        </m:r>
                        <m:r>
                          <a:rPr lang="en-GB" i="1">
                            <a:latin typeface="Cambria Math" panose="02040503050406030204" pitchFamily="18" charset="0"/>
                          </a:rPr>
                          <m:t> </m:t>
                        </m:r>
                        <m:r>
                          <a:rPr lang="en-GB" i="1">
                            <a:latin typeface="Cambria Math" panose="02040503050406030204" pitchFamily="18" charset="0"/>
                          </a:rPr>
                          <m:t>𝑣𝑎𝑙𝑢𝑒𝑠</m:t>
                        </m:r>
                      </m:den>
                    </m:f>
                  </m:oMath>
                </a14:m>
                <a:r>
                  <a:rPr lang="en-GB" dirty="0"/>
                  <a:t> </a:t>
                </a:r>
              </a:p>
              <a:p>
                <a:endParaRPr lang="en-GB" dirty="0"/>
              </a:p>
              <a:p>
                <a:pPr marL="0" indent="0">
                  <a:buNone/>
                </a:pPr>
                <a:r>
                  <a:rPr lang="en-GB" i="1" dirty="0"/>
                  <a:t>Remember – if the line slopes up, the gradient should be positive; if the line slopes down, then the gradient should be negative.</a:t>
                </a:r>
                <a:endParaRPr lang="en-GB" dirty="0"/>
              </a:p>
              <a:p>
                <a:pPr marL="0" indent="0">
                  <a:buNone/>
                </a:pPr>
                <a:endParaRPr lang="en-GB" b="1" dirty="0"/>
              </a:p>
            </p:txBody>
          </p:sp>
        </mc:Choice>
        <mc:Fallback xmlns="">
          <p:sp>
            <p:nvSpPr>
              <p:cNvPr id="3" name="Content Placeholder 2">
                <a:extLst>
                  <a:ext uri="{FF2B5EF4-FFF2-40B4-BE49-F238E27FC236}">
                    <a16:creationId xmlns:a16="http://schemas.microsoft.com/office/drawing/2014/main" id="{AF8F1FEF-49A9-47C8-91E1-B2F9C4065FCA}"/>
                  </a:ext>
                </a:extLst>
              </p:cNvPr>
              <p:cNvSpPr>
                <a:spLocks noGrp="1" noRot="1" noChangeAspect="1" noMove="1" noResize="1" noEditPoints="1" noAdjustHandles="1" noChangeArrowheads="1" noChangeShapeType="1" noTextEdit="1"/>
              </p:cNvSpPr>
              <p:nvPr>
                <p:ph idx="1"/>
              </p:nvPr>
            </p:nvSpPr>
            <p:spPr>
              <a:blipFill>
                <a:blip r:embed="rId2"/>
                <a:stretch>
                  <a:fillRect l="-1043" t="-2801" b="-3501"/>
                </a:stretch>
              </a:blipFill>
            </p:spPr>
            <p:txBody>
              <a:bodyPr/>
              <a:lstStyle/>
              <a:p>
                <a:r>
                  <a:rPr lang="en-GB">
                    <a:noFill/>
                  </a:rPr>
                  <a:t> </a:t>
                </a:r>
              </a:p>
            </p:txBody>
          </p:sp>
        </mc:Fallback>
      </mc:AlternateContent>
    </p:spTree>
    <p:extLst>
      <p:ext uri="{BB962C8B-B14F-4D97-AF65-F5344CB8AC3E}">
        <p14:creationId xmlns:p14="http://schemas.microsoft.com/office/powerpoint/2010/main" val="723822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ECEE306-4BEF-4A68-BC2F-B1A6365AC083}"/>
              </a:ext>
            </a:extLst>
          </p:cNvPr>
          <p:cNvSpPr/>
          <p:nvPr/>
        </p:nvSpPr>
        <p:spPr>
          <a:xfrm>
            <a:off x="0" y="0"/>
            <a:ext cx="1818640" cy="6858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8FB042F8-554B-42C8-8F4A-04E156DE40E0}"/>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GB" sz="2600" dirty="0">
                <a:solidFill>
                  <a:srgbClr val="FFFFFF"/>
                </a:solidFill>
              </a:rPr>
              <a:t>Test your knowledge</a:t>
            </a:r>
          </a:p>
        </p:txBody>
      </p:sp>
      <p:sp>
        <p:nvSpPr>
          <p:cNvPr id="9" name="Content Placeholder 8">
            <a:extLst>
              <a:ext uri="{FF2B5EF4-FFF2-40B4-BE49-F238E27FC236}">
                <a16:creationId xmlns:a16="http://schemas.microsoft.com/office/drawing/2014/main" id="{B6B23803-A1D5-4821-A3F3-AEF3A81DD8CA}"/>
              </a:ext>
            </a:extLst>
          </p:cNvPr>
          <p:cNvSpPr>
            <a:spLocks noGrp="1"/>
          </p:cNvSpPr>
          <p:nvPr>
            <p:ph idx="1"/>
          </p:nvPr>
        </p:nvSpPr>
        <p:spPr>
          <a:xfrm>
            <a:off x="4038600" y="5487538"/>
            <a:ext cx="7188199" cy="568128"/>
          </a:xfrm>
        </p:spPr>
        <p:txBody>
          <a:bodyPr>
            <a:normAutofit lnSpcReduction="10000"/>
          </a:bodyPr>
          <a:lstStyle/>
          <a:p>
            <a:pPr marL="0" indent="0" algn="ctr">
              <a:buNone/>
            </a:pPr>
            <a:r>
              <a:rPr lang="en-US" sz="3600" dirty="0"/>
              <a:t>Rearrange the equations above</a:t>
            </a:r>
          </a:p>
        </p:txBody>
      </p:sp>
      <p:graphicFrame>
        <p:nvGraphicFramePr>
          <p:cNvPr id="10" name="Table 10">
            <a:extLst>
              <a:ext uri="{FF2B5EF4-FFF2-40B4-BE49-F238E27FC236}">
                <a16:creationId xmlns:a16="http://schemas.microsoft.com/office/drawing/2014/main" id="{674B6995-9BFA-4AF7-9A09-E9FDF3DC1CAE}"/>
              </a:ext>
            </a:extLst>
          </p:cNvPr>
          <p:cNvGraphicFramePr>
            <a:graphicFrameLocks noGrp="1"/>
          </p:cNvGraphicFramePr>
          <p:nvPr/>
        </p:nvGraphicFramePr>
        <p:xfrm>
          <a:off x="3736656" y="1551634"/>
          <a:ext cx="8127999" cy="3566160"/>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3184517822"/>
                    </a:ext>
                  </a:extLst>
                </a:gridCol>
                <a:gridCol w="2709333">
                  <a:extLst>
                    <a:ext uri="{9D8B030D-6E8A-4147-A177-3AD203B41FA5}">
                      <a16:colId xmlns:a16="http://schemas.microsoft.com/office/drawing/2014/main" val="1515027239"/>
                    </a:ext>
                  </a:extLst>
                </a:gridCol>
                <a:gridCol w="2709333">
                  <a:extLst>
                    <a:ext uri="{9D8B030D-6E8A-4147-A177-3AD203B41FA5}">
                      <a16:colId xmlns:a16="http://schemas.microsoft.com/office/drawing/2014/main" val="1991048122"/>
                    </a:ext>
                  </a:extLst>
                </a:gridCol>
              </a:tblGrid>
              <a:tr h="296821">
                <a:tc>
                  <a:txBody>
                    <a:bodyPr/>
                    <a:lstStyle/>
                    <a:p>
                      <a:pPr algn="ctr"/>
                      <a:r>
                        <a:rPr lang="en-GB" dirty="0"/>
                        <a:t>Equation </a:t>
                      </a:r>
                    </a:p>
                  </a:txBody>
                  <a:tcPr/>
                </a:tc>
                <a:tc>
                  <a:txBody>
                    <a:bodyPr/>
                    <a:lstStyle/>
                    <a:p>
                      <a:pPr algn="ctr"/>
                      <a:r>
                        <a:rPr lang="en-GB" dirty="0"/>
                        <a:t>Rearrange equation</a:t>
                      </a:r>
                    </a:p>
                  </a:txBody>
                  <a:tcPr/>
                </a:tc>
                <a:tc>
                  <a:txBody>
                    <a:bodyPr/>
                    <a:lstStyle/>
                    <a:p>
                      <a:pPr algn="ctr"/>
                      <a:endParaRPr lang="en-GB"/>
                    </a:p>
                  </a:txBody>
                  <a:tcPr/>
                </a:tc>
                <a:extLst>
                  <a:ext uri="{0D108BD9-81ED-4DB2-BD59-A6C34878D82A}">
                    <a16:rowId xmlns:a16="http://schemas.microsoft.com/office/drawing/2014/main" val="206244194"/>
                  </a:ext>
                </a:extLst>
              </a:tr>
              <a:tr h="519436">
                <a:tc>
                  <a:txBody>
                    <a:bodyPr/>
                    <a:lstStyle/>
                    <a:p>
                      <a:pPr algn="ctr"/>
                      <a:endParaRPr lang="en-GB" dirty="0"/>
                    </a:p>
                    <a:p>
                      <a:pPr algn="ctr"/>
                      <a:endParaRPr lang="en-GB" dirty="0"/>
                    </a:p>
                  </a:txBody>
                  <a:tcPr/>
                </a:tc>
                <a:tc>
                  <a:txBody>
                    <a:bodyPr/>
                    <a:lstStyle/>
                    <a:p>
                      <a:pPr algn="ctr"/>
                      <a:r>
                        <a:rPr lang="en-GB" dirty="0"/>
                        <a:t>r</a:t>
                      </a:r>
                    </a:p>
                  </a:txBody>
                  <a:tcPr/>
                </a:tc>
                <a:tc>
                  <a:txBody>
                    <a:bodyPr/>
                    <a:lstStyle/>
                    <a:p>
                      <a:pPr algn="ctr"/>
                      <a:endParaRPr lang="en-GB"/>
                    </a:p>
                  </a:txBody>
                  <a:tcPr/>
                </a:tc>
                <a:extLst>
                  <a:ext uri="{0D108BD9-81ED-4DB2-BD59-A6C34878D82A}">
                    <a16:rowId xmlns:a16="http://schemas.microsoft.com/office/drawing/2014/main" val="130591847"/>
                  </a:ext>
                </a:extLst>
              </a:tr>
              <a:tr h="519436">
                <a:tc>
                  <a:txBody>
                    <a:bodyPr/>
                    <a:lstStyle/>
                    <a:p>
                      <a:pPr algn="ctr"/>
                      <a:endParaRPr lang="en-GB" dirty="0"/>
                    </a:p>
                    <a:p>
                      <a:pPr algn="ctr"/>
                      <a:endParaRPr lang="en-GB" dirty="0"/>
                    </a:p>
                  </a:txBody>
                  <a:tcPr/>
                </a:tc>
                <a:tc>
                  <a:txBody>
                    <a:bodyPr/>
                    <a:lstStyle/>
                    <a:p>
                      <a:pPr algn="ctr"/>
                      <a:r>
                        <a:rPr lang="en-GB" dirty="0"/>
                        <a:t>A</a:t>
                      </a:r>
                    </a:p>
                  </a:txBody>
                  <a:tcPr/>
                </a:tc>
                <a:tc>
                  <a:txBody>
                    <a:bodyPr/>
                    <a:lstStyle/>
                    <a:p>
                      <a:pPr algn="ctr"/>
                      <a:endParaRPr lang="en-GB"/>
                    </a:p>
                  </a:txBody>
                  <a:tcPr/>
                </a:tc>
                <a:extLst>
                  <a:ext uri="{0D108BD9-81ED-4DB2-BD59-A6C34878D82A}">
                    <a16:rowId xmlns:a16="http://schemas.microsoft.com/office/drawing/2014/main" val="3132203066"/>
                  </a:ext>
                </a:extLst>
              </a:tr>
              <a:tr h="519436">
                <a:tc>
                  <a:txBody>
                    <a:bodyPr/>
                    <a:lstStyle/>
                    <a:p>
                      <a:pPr algn="ctr"/>
                      <a:endParaRPr lang="en-GB" dirty="0"/>
                    </a:p>
                    <a:p>
                      <a:pPr algn="ctr"/>
                      <a:endParaRPr lang="en-GB" dirty="0"/>
                    </a:p>
                  </a:txBody>
                  <a:tcPr/>
                </a:tc>
                <a:tc>
                  <a:txBody>
                    <a:bodyPr/>
                    <a:lstStyle/>
                    <a:p>
                      <a:pPr algn="ctr"/>
                      <a:r>
                        <a:rPr lang="en-GB" dirty="0"/>
                        <a:t>m</a:t>
                      </a:r>
                    </a:p>
                  </a:txBody>
                  <a:tcPr/>
                </a:tc>
                <a:tc>
                  <a:txBody>
                    <a:bodyPr/>
                    <a:lstStyle/>
                    <a:p>
                      <a:pPr algn="ctr"/>
                      <a:endParaRPr lang="en-GB"/>
                    </a:p>
                  </a:txBody>
                  <a:tcPr/>
                </a:tc>
                <a:extLst>
                  <a:ext uri="{0D108BD9-81ED-4DB2-BD59-A6C34878D82A}">
                    <a16:rowId xmlns:a16="http://schemas.microsoft.com/office/drawing/2014/main" val="3801498430"/>
                  </a:ext>
                </a:extLst>
              </a:tr>
              <a:tr h="519436">
                <a:tc>
                  <a:txBody>
                    <a:bodyPr/>
                    <a:lstStyle/>
                    <a:p>
                      <a:pPr algn="ctr"/>
                      <a:endParaRPr lang="en-GB" dirty="0"/>
                    </a:p>
                    <a:p>
                      <a:pPr algn="ctr"/>
                      <a:endParaRPr lang="en-GB" dirty="0"/>
                    </a:p>
                  </a:txBody>
                  <a:tcPr/>
                </a:tc>
                <a:tc>
                  <a:txBody>
                    <a:bodyPr/>
                    <a:lstStyle/>
                    <a:p>
                      <a:pPr algn="ctr"/>
                      <a:r>
                        <a:rPr lang="en-GB" dirty="0"/>
                        <a:t>u</a:t>
                      </a:r>
                    </a:p>
                  </a:txBody>
                  <a:tcPr/>
                </a:tc>
                <a:tc>
                  <a:txBody>
                    <a:bodyPr/>
                    <a:lstStyle/>
                    <a:p>
                      <a:pPr algn="ctr"/>
                      <a:endParaRPr lang="en-GB"/>
                    </a:p>
                  </a:txBody>
                  <a:tcPr/>
                </a:tc>
                <a:extLst>
                  <a:ext uri="{0D108BD9-81ED-4DB2-BD59-A6C34878D82A}">
                    <a16:rowId xmlns:a16="http://schemas.microsoft.com/office/drawing/2014/main" val="439127190"/>
                  </a:ext>
                </a:extLst>
              </a:tr>
              <a:tr h="296821">
                <a:tc>
                  <a:txBody>
                    <a:bodyPr/>
                    <a:lstStyle/>
                    <a:p>
                      <a:pPr algn="ctr"/>
                      <a:endParaRPr lang="en-GB" dirty="0"/>
                    </a:p>
                    <a:p>
                      <a:pPr algn="ctr"/>
                      <a:endParaRPr lang="en-GB" dirty="0"/>
                    </a:p>
                  </a:txBody>
                  <a:tcPr/>
                </a:tc>
                <a:tc>
                  <a:txBody>
                    <a:bodyPr/>
                    <a:lstStyle/>
                    <a:p>
                      <a:pPr algn="ctr"/>
                      <a:r>
                        <a:rPr lang="en-GB" dirty="0"/>
                        <a:t>k</a:t>
                      </a:r>
                    </a:p>
                  </a:txBody>
                  <a:tcPr/>
                </a:tc>
                <a:tc>
                  <a:txBody>
                    <a:bodyPr/>
                    <a:lstStyle/>
                    <a:p>
                      <a:pPr algn="ctr"/>
                      <a:endParaRPr lang="en-GB" dirty="0"/>
                    </a:p>
                  </a:txBody>
                  <a:tcPr/>
                </a:tc>
                <a:extLst>
                  <a:ext uri="{0D108BD9-81ED-4DB2-BD59-A6C34878D82A}">
                    <a16:rowId xmlns:a16="http://schemas.microsoft.com/office/drawing/2014/main" val="2688974797"/>
                  </a:ext>
                </a:extLst>
              </a:tr>
            </a:tbl>
          </a:graphicData>
        </a:graphic>
      </p:graphicFrame>
      <p:pic>
        <p:nvPicPr>
          <p:cNvPr id="24" name="image69.png">
            <a:extLst>
              <a:ext uri="{FF2B5EF4-FFF2-40B4-BE49-F238E27FC236}">
                <a16:creationId xmlns:a16="http://schemas.microsoft.com/office/drawing/2014/main" id="{D7ADEED5-817A-417D-B44D-D6FB36C4D5A4}"/>
              </a:ext>
            </a:extLst>
          </p:cNvPr>
          <p:cNvPicPr/>
          <p:nvPr/>
        </p:nvPicPr>
        <p:blipFill>
          <a:blip r:embed="rId2"/>
          <a:srcRect/>
          <a:stretch>
            <a:fillRect/>
          </a:stretch>
        </p:blipFill>
        <p:spPr>
          <a:xfrm>
            <a:off x="4457865" y="2043328"/>
            <a:ext cx="1349375" cy="388620"/>
          </a:xfrm>
          <a:prstGeom prst="rect">
            <a:avLst/>
          </a:prstGeom>
          <a:ln/>
        </p:spPr>
      </p:pic>
      <p:pic>
        <p:nvPicPr>
          <p:cNvPr id="25" name="image62.png">
            <a:extLst>
              <a:ext uri="{FF2B5EF4-FFF2-40B4-BE49-F238E27FC236}">
                <a16:creationId xmlns:a16="http://schemas.microsoft.com/office/drawing/2014/main" id="{E2CE2E0D-4D6F-4864-A3B4-2A2001204EF5}"/>
              </a:ext>
            </a:extLst>
          </p:cNvPr>
          <p:cNvPicPr/>
          <p:nvPr/>
        </p:nvPicPr>
        <p:blipFill>
          <a:blip r:embed="rId3"/>
          <a:srcRect/>
          <a:stretch>
            <a:fillRect/>
          </a:stretch>
        </p:blipFill>
        <p:spPr>
          <a:xfrm>
            <a:off x="4627562" y="2631134"/>
            <a:ext cx="793750" cy="566420"/>
          </a:xfrm>
          <a:prstGeom prst="rect">
            <a:avLst/>
          </a:prstGeom>
          <a:ln/>
        </p:spPr>
      </p:pic>
      <p:pic>
        <p:nvPicPr>
          <p:cNvPr id="26" name="image67.png">
            <a:extLst>
              <a:ext uri="{FF2B5EF4-FFF2-40B4-BE49-F238E27FC236}">
                <a16:creationId xmlns:a16="http://schemas.microsoft.com/office/drawing/2014/main" id="{E4726882-7133-4CEC-A432-EFE4DE2965D2}"/>
              </a:ext>
            </a:extLst>
          </p:cNvPr>
          <p:cNvPicPr/>
          <p:nvPr/>
        </p:nvPicPr>
        <p:blipFill>
          <a:blip r:embed="rId4"/>
          <a:srcRect/>
          <a:stretch>
            <a:fillRect/>
          </a:stretch>
        </p:blipFill>
        <p:spPr>
          <a:xfrm>
            <a:off x="4457865" y="3349709"/>
            <a:ext cx="1430020" cy="449580"/>
          </a:xfrm>
          <a:prstGeom prst="rect">
            <a:avLst/>
          </a:prstGeom>
          <a:ln/>
        </p:spPr>
      </p:pic>
      <p:pic>
        <p:nvPicPr>
          <p:cNvPr id="27" name="image56.png">
            <a:extLst>
              <a:ext uri="{FF2B5EF4-FFF2-40B4-BE49-F238E27FC236}">
                <a16:creationId xmlns:a16="http://schemas.microsoft.com/office/drawing/2014/main" id="{5FCC557C-A3FD-4509-B427-5B6B432B72F1}"/>
              </a:ext>
            </a:extLst>
          </p:cNvPr>
          <p:cNvPicPr/>
          <p:nvPr/>
        </p:nvPicPr>
        <p:blipFill>
          <a:blip r:embed="rId5"/>
          <a:srcRect/>
          <a:stretch>
            <a:fillRect/>
          </a:stretch>
        </p:blipFill>
        <p:spPr>
          <a:xfrm>
            <a:off x="4505807" y="3857924"/>
            <a:ext cx="1430020" cy="449580"/>
          </a:xfrm>
          <a:prstGeom prst="rect">
            <a:avLst/>
          </a:prstGeom>
          <a:ln/>
        </p:spPr>
      </p:pic>
      <p:pic>
        <p:nvPicPr>
          <p:cNvPr id="28" name="image28.png">
            <a:extLst>
              <a:ext uri="{FF2B5EF4-FFF2-40B4-BE49-F238E27FC236}">
                <a16:creationId xmlns:a16="http://schemas.microsoft.com/office/drawing/2014/main" id="{29F87E23-862F-40B8-A47B-9003A9FFDF93}"/>
              </a:ext>
            </a:extLst>
          </p:cNvPr>
          <p:cNvPicPr/>
          <p:nvPr/>
        </p:nvPicPr>
        <p:blipFill>
          <a:blip r:embed="rId6"/>
          <a:srcRect/>
          <a:stretch>
            <a:fillRect/>
          </a:stretch>
        </p:blipFill>
        <p:spPr>
          <a:xfrm>
            <a:off x="4505807" y="4501753"/>
            <a:ext cx="1015365" cy="641350"/>
          </a:xfrm>
          <a:prstGeom prst="rect">
            <a:avLst/>
          </a:prstGeom>
          <a:ln/>
        </p:spPr>
      </p:pic>
    </p:spTree>
    <p:extLst>
      <p:ext uri="{BB962C8B-B14F-4D97-AF65-F5344CB8AC3E}">
        <p14:creationId xmlns:p14="http://schemas.microsoft.com/office/powerpoint/2010/main" val="1609648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33FD48-35D9-48A5-A7B7-90C06078010E}"/>
              </a:ext>
            </a:extLst>
          </p:cNvPr>
          <p:cNvSpPr/>
          <p:nvPr/>
        </p:nvSpPr>
        <p:spPr>
          <a:xfrm>
            <a:off x="10373360" y="0"/>
            <a:ext cx="1818640" cy="6858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8E8CEFE-5A70-4FFC-AA7D-1BBA1B05757F}"/>
              </a:ext>
            </a:extLst>
          </p:cNvPr>
          <p:cNvSpPr>
            <a:spLocks noGrp="1"/>
          </p:cNvSpPr>
          <p:nvPr>
            <p:ph type="title"/>
          </p:nvPr>
        </p:nvSpPr>
        <p:spPr>
          <a:xfrm>
            <a:off x="7566072" y="3691032"/>
            <a:ext cx="2646680" cy="3022600"/>
          </a:xfrm>
          <a:noFill/>
        </p:spPr>
        <p:txBody>
          <a:bodyPr vert="horz" lIns="91440" tIns="45720" rIns="91440" bIns="45720" rtlCol="0" anchor="b">
            <a:normAutofit/>
          </a:bodyPr>
          <a:lstStyle/>
          <a:p>
            <a:pPr algn="ctr"/>
            <a:r>
              <a:rPr lang="en-US" sz="3600" dirty="0"/>
              <a:t>How could this gradient be best described?</a:t>
            </a:r>
          </a:p>
        </p:txBody>
      </p:sp>
      <p:sp>
        <p:nvSpPr>
          <p:cNvPr id="10" name="Rectangle 9">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56607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975" y="640091"/>
            <a:ext cx="6266120"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close up of a map&#10;&#10;Description automatically generated">
            <a:extLst>
              <a:ext uri="{FF2B5EF4-FFF2-40B4-BE49-F238E27FC236}">
                <a16:creationId xmlns:a16="http://schemas.microsoft.com/office/drawing/2014/main" id="{808F9108-E8AE-4FEA-9944-2FA9F0A2658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95" t="9985" r="9167" b="1"/>
          <a:stretch/>
        </p:blipFill>
        <p:spPr>
          <a:xfrm>
            <a:off x="649976" y="1328738"/>
            <a:ext cx="6165162" cy="4724589"/>
          </a:xfrm>
          <a:prstGeom prst="rect">
            <a:avLst/>
          </a:prstGeom>
          <a:effectLst/>
        </p:spPr>
      </p:pic>
      <p:sp>
        <p:nvSpPr>
          <p:cNvPr id="8" name="Title 1">
            <a:extLst>
              <a:ext uri="{FF2B5EF4-FFF2-40B4-BE49-F238E27FC236}">
                <a16:creationId xmlns:a16="http://schemas.microsoft.com/office/drawing/2014/main" id="{CEBB05B8-FA91-4948-9606-7133B46B144F}"/>
              </a:ext>
            </a:extLst>
          </p:cNvPr>
          <p:cNvSpPr txBox="1">
            <a:spLocks/>
          </p:cNvSpPr>
          <p:nvPr/>
        </p:nvSpPr>
        <p:spPr>
          <a:xfrm>
            <a:off x="8517710" y="685800"/>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600">
                <a:solidFill>
                  <a:srgbClr val="FFFFFF"/>
                </a:solidFill>
              </a:rPr>
              <a:t>Test your knowledge</a:t>
            </a:r>
            <a:endParaRPr lang="en-GB" sz="2600" dirty="0">
              <a:solidFill>
                <a:srgbClr val="FFFFFF"/>
              </a:solidFill>
            </a:endParaRPr>
          </a:p>
        </p:txBody>
      </p:sp>
    </p:spTree>
    <p:extLst>
      <p:ext uri="{BB962C8B-B14F-4D97-AF65-F5344CB8AC3E}">
        <p14:creationId xmlns:p14="http://schemas.microsoft.com/office/powerpoint/2010/main" val="2523320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9318-CCAE-484A-8892-971E479134B5}"/>
              </a:ext>
            </a:extLst>
          </p:cNvPr>
          <p:cNvSpPr>
            <a:spLocks noGrp="1"/>
          </p:cNvSpPr>
          <p:nvPr>
            <p:ph type="ctrTitle"/>
          </p:nvPr>
        </p:nvSpPr>
        <p:spPr/>
        <p:txBody>
          <a:bodyPr>
            <a:normAutofit/>
          </a:bodyPr>
          <a:lstStyle/>
          <a:p>
            <a:r>
              <a:rPr lang="en-GB" sz="7200" dirty="0"/>
              <a:t>Experimental skills and terms</a:t>
            </a:r>
          </a:p>
        </p:txBody>
      </p:sp>
      <p:sp>
        <p:nvSpPr>
          <p:cNvPr id="3" name="Subtitle 2">
            <a:extLst>
              <a:ext uri="{FF2B5EF4-FFF2-40B4-BE49-F238E27FC236}">
                <a16:creationId xmlns:a16="http://schemas.microsoft.com/office/drawing/2014/main" id="{C79F5E3A-8580-4921-8A11-B8C75F7B09A9}"/>
              </a:ext>
            </a:extLst>
          </p:cNvPr>
          <p:cNvSpPr>
            <a:spLocks noGrp="1"/>
          </p:cNvSpPr>
          <p:nvPr>
            <p:ph type="subTitle" idx="1"/>
          </p:nvPr>
        </p:nvSpPr>
        <p:spPr>
          <a:xfrm>
            <a:off x="1790700" y="4287838"/>
            <a:ext cx="9144000" cy="1655762"/>
          </a:xfrm>
        </p:spPr>
        <p:txBody>
          <a:bodyPr>
            <a:normAutofit/>
          </a:bodyPr>
          <a:lstStyle/>
          <a:p>
            <a:r>
              <a:rPr lang="en-GB" i="1" dirty="0"/>
              <a:t>“</a:t>
            </a:r>
            <a:r>
              <a:rPr lang="en-GB" dirty="0"/>
              <a:t>It is theory that decides what can be observed</a:t>
            </a:r>
            <a:r>
              <a:rPr lang="en-GB" i="1" dirty="0"/>
              <a:t>.”</a:t>
            </a:r>
          </a:p>
          <a:p>
            <a:endParaRPr lang="en-GB" i="1" dirty="0"/>
          </a:p>
          <a:p>
            <a:r>
              <a:rPr lang="en-GB" i="1" dirty="0"/>
              <a:t>Albert Einstein</a:t>
            </a:r>
          </a:p>
        </p:txBody>
      </p:sp>
      <p:sp>
        <p:nvSpPr>
          <p:cNvPr id="4" name="Rectangle 3">
            <a:extLst>
              <a:ext uri="{FF2B5EF4-FFF2-40B4-BE49-F238E27FC236}">
                <a16:creationId xmlns:a16="http://schemas.microsoft.com/office/drawing/2014/main" id="{3D609F20-6DCE-4A1E-B78A-B8B14AE4C447}"/>
              </a:ext>
            </a:extLst>
          </p:cNvPr>
          <p:cNvSpPr/>
          <p:nvPr/>
        </p:nvSpPr>
        <p:spPr>
          <a:xfrm>
            <a:off x="495300" y="514350"/>
            <a:ext cx="11201400" cy="5829300"/>
          </a:xfrm>
          <a:prstGeom prst="rect">
            <a:avLst/>
          </a:prstGeom>
          <a:noFill/>
          <a:ln w="88900" cmpd="thickThin">
            <a:solidFill>
              <a:srgbClr val="002060"/>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A person looking at the camera&#10;&#10;Description automatically generated">
            <a:extLst>
              <a:ext uri="{FF2B5EF4-FFF2-40B4-BE49-F238E27FC236}">
                <a16:creationId xmlns:a16="http://schemas.microsoft.com/office/drawing/2014/main" id="{1D30E1EB-21AF-4DE9-8035-AA6BDE9D97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5120" y="4957477"/>
            <a:ext cx="999608" cy="1260443"/>
          </a:xfrm>
          <a:prstGeom prst="rect">
            <a:avLst/>
          </a:prstGeom>
        </p:spPr>
      </p:pic>
    </p:spTree>
    <p:extLst>
      <p:ext uri="{BB962C8B-B14F-4D97-AF65-F5344CB8AC3E}">
        <p14:creationId xmlns:p14="http://schemas.microsoft.com/office/powerpoint/2010/main" val="394210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DD28C-7C38-4E57-8DC1-FCC7115EF10E}"/>
              </a:ext>
            </a:extLst>
          </p:cNvPr>
          <p:cNvSpPr>
            <a:spLocks noGrp="1"/>
          </p:cNvSpPr>
          <p:nvPr>
            <p:ph type="title"/>
          </p:nvPr>
        </p:nvSpPr>
        <p:spPr/>
        <p:txBody>
          <a:bodyPr/>
          <a:lstStyle/>
          <a:p>
            <a:r>
              <a:rPr lang="en-GB" b="1" u="sng" dirty="0"/>
              <a:t>Tabulation</a:t>
            </a:r>
          </a:p>
        </p:txBody>
      </p:sp>
      <p:graphicFrame>
        <p:nvGraphicFramePr>
          <p:cNvPr id="4" name="Content Placeholder 3">
            <a:extLst>
              <a:ext uri="{FF2B5EF4-FFF2-40B4-BE49-F238E27FC236}">
                <a16:creationId xmlns:a16="http://schemas.microsoft.com/office/drawing/2014/main" id="{13044587-6066-4894-9397-7D6722F4F387}"/>
              </a:ext>
            </a:extLst>
          </p:cNvPr>
          <p:cNvGraphicFramePr>
            <a:graphicFrameLocks noGrp="1"/>
          </p:cNvGraphicFramePr>
          <p:nvPr>
            <p:ph idx="1"/>
            <p:extLst>
              <p:ext uri="{D42A27DB-BD31-4B8C-83A1-F6EECF244321}">
                <p14:modId xmlns:p14="http://schemas.microsoft.com/office/powerpoint/2010/main" val="2230724957"/>
              </p:ext>
            </p:extLst>
          </p:nvPr>
        </p:nvGraphicFramePr>
        <p:xfrm>
          <a:off x="1688465" y="1939513"/>
          <a:ext cx="5157470" cy="2978974"/>
        </p:xfrm>
        <a:graphic>
          <a:graphicData uri="http://schemas.openxmlformats.org/drawingml/2006/table">
            <a:tbl>
              <a:tblPr firstRow="1" firstCol="1" bandRow="1">
                <a:tableStyleId>{5940675A-B579-460E-94D1-54222C63F5DA}</a:tableStyleId>
              </a:tblPr>
              <a:tblGrid>
                <a:gridCol w="1918335">
                  <a:extLst>
                    <a:ext uri="{9D8B030D-6E8A-4147-A177-3AD203B41FA5}">
                      <a16:colId xmlns:a16="http://schemas.microsoft.com/office/drawing/2014/main" val="759294736"/>
                    </a:ext>
                  </a:extLst>
                </a:gridCol>
                <a:gridCol w="3239135">
                  <a:extLst>
                    <a:ext uri="{9D8B030D-6E8A-4147-A177-3AD203B41FA5}">
                      <a16:colId xmlns:a16="http://schemas.microsoft.com/office/drawing/2014/main" val="3051343236"/>
                    </a:ext>
                  </a:extLst>
                </a:gridCol>
              </a:tblGrid>
              <a:tr h="539077">
                <a:tc>
                  <a:txBody>
                    <a:bodyPr/>
                    <a:lstStyle/>
                    <a:p>
                      <a:pPr algn="ctr" fontAlgn="base">
                        <a:lnSpc>
                          <a:spcPct val="115000"/>
                        </a:lnSpc>
                        <a:spcBef>
                          <a:spcPts val="600"/>
                        </a:spcBef>
                        <a:spcAft>
                          <a:spcPts val="0"/>
                        </a:spcAft>
                      </a:pPr>
                      <a:r>
                        <a:rPr lang="en-GB" sz="1800" dirty="0">
                          <a:effectLst/>
                        </a:rPr>
                        <a:t>Time / 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Bef>
                          <a:spcPts val="600"/>
                        </a:spcBef>
                        <a:spcAft>
                          <a:spcPts val="0"/>
                        </a:spcAft>
                      </a:pPr>
                      <a:r>
                        <a:rPr lang="en-GB" sz="1800" dirty="0">
                          <a:effectLst/>
                        </a:rPr>
                        <a:t>Distance travelled / cm</a:t>
                      </a:r>
                      <a:endParaRPr lang="en-GB"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0708157"/>
                  </a:ext>
                </a:extLst>
              </a:tr>
              <a:tr h="261398">
                <a:tc>
                  <a:txBody>
                    <a:bodyPr/>
                    <a:lstStyle/>
                    <a:p>
                      <a:pPr algn="ctr" fontAlgn="base">
                        <a:lnSpc>
                          <a:spcPct val="115000"/>
                        </a:lnSpc>
                        <a:spcBef>
                          <a:spcPts val="600"/>
                        </a:spcBef>
                        <a:spcAft>
                          <a:spcPts val="0"/>
                        </a:spcAft>
                      </a:pPr>
                      <a:r>
                        <a:rPr lang="en-GB" sz="1800" dirty="0">
                          <a:effectLst/>
                        </a:rPr>
                        <a:t>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15000"/>
                        </a:lnSpc>
                        <a:spcBef>
                          <a:spcPts val="600"/>
                        </a:spcBef>
                        <a:spcAft>
                          <a:spcPts val="0"/>
                        </a:spcAft>
                      </a:pPr>
                      <a:r>
                        <a:rPr lang="en-GB" sz="1800" dirty="0">
                          <a:effectLst/>
                        </a:rPr>
                        <a:t>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8588946"/>
                  </a:ext>
                </a:extLst>
              </a:tr>
              <a:tr h="261398">
                <a:tc>
                  <a:txBody>
                    <a:bodyPr/>
                    <a:lstStyle/>
                    <a:p>
                      <a:pPr algn="ctr" fontAlgn="base">
                        <a:lnSpc>
                          <a:spcPct val="115000"/>
                        </a:lnSpc>
                        <a:spcBef>
                          <a:spcPts val="600"/>
                        </a:spcBef>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60</a:t>
                      </a:r>
                    </a:p>
                  </a:txBody>
                  <a:tcPr marL="0" marR="0" marT="0" marB="0"/>
                </a:tc>
                <a:tc>
                  <a:txBody>
                    <a:bodyPr/>
                    <a:lstStyle/>
                    <a:p>
                      <a:pPr algn="ctr" fontAlgn="base">
                        <a:lnSpc>
                          <a:spcPct val="115000"/>
                        </a:lnSpc>
                        <a:spcBef>
                          <a:spcPts val="600"/>
                        </a:spcBef>
                        <a:spcAft>
                          <a:spcPts val="0"/>
                        </a:spcAft>
                      </a:pPr>
                      <a:r>
                        <a:rPr lang="en-GB" sz="1800" dirty="0">
                          <a:effectLst/>
                        </a:rPr>
                        <a:t>46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2909810"/>
                  </a:ext>
                </a:extLst>
              </a:tr>
              <a:tr h="261398">
                <a:tc>
                  <a:txBody>
                    <a:bodyPr/>
                    <a:lstStyle/>
                    <a:p>
                      <a:pPr algn="ctr" fontAlgn="base">
                        <a:lnSpc>
                          <a:spcPct val="115000"/>
                        </a:lnSpc>
                        <a:spcBef>
                          <a:spcPts val="600"/>
                        </a:spcBef>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120</a:t>
                      </a:r>
                    </a:p>
                  </a:txBody>
                  <a:tcPr marL="0" marR="0" marT="0" marB="0"/>
                </a:tc>
                <a:tc>
                  <a:txBody>
                    <a:bodyPr/>
                    <a:lstStyle/>
                    <a:p>
                      <a:pPr algn="ctr" fontAlgn="base">
                        <a:lnSpc>
                          <a:spcPct val="115000"/>
                        </a:lnSpc>
                        <a:spcBef>
                          <a:spcPts val="600"/>
                        </a:spcBef>
                        <a:spcAft>
                          <a:spcPts val="0"/>
                        </a:spcAft>
                      </a:pPr>
                      <a:r>
                        <a:rPr lang="en-GB" sz="1800" dirty="0">
                          <a:effectLst/>
                        </a:rPr>
                        <a:t>70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965581"/>
                  </a:ext>
                </a:extLst>
              </a:tr>
              <a:tr h="261398">
                <a:tc>
                  <a:txBody>
                    <a:bodyPr/>
                    <a:lstStyle/>
                    <a:p>
                      <a:pPr algn="ctr" fontAlgn="base">
                        <a:lnSpc>
                          <a:spcPct val="115000"/>
                        </a:lnSpc>
                        <a:spcBef>
                          <a:spcPts val="600"/>
                        </a:spcBef>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180</a:t>
                      </a:r>
                    </a:p>
                  </a:txBody>
                  <a:tcPr marL="0" marR="0" marT="0" marB="0"/>
                </a:tc>
                <a:tc>
                  <a:txBody>
                    <a:bodyPr/>
                    <a:lstStyle/>
                    <a:p>
                      <a:pPr algn="ctr" fontAlgn="base">
                        <a:lnSpc>
                          <a:spcPct val="115000"/>
                        </a:lnSpc>
                        <a:spcBef>
                          <a:spcPts val="600"/>
                        </a:spcBef>
                        <a:spcAft>
                          <a:spcPts val="0"/>
                        </a:spcAft>
                      </a:pPr>
                      <a:r>
                        <a:rPr lang="en-GB" sz="1800" dirty="0">
                          <a:effectLst/>
                        </a:rPr>
                        <a:t>85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1032482"/>
                  </a:ext>
                </a:extLst>
              </a:tr>
              <a:tr h="261398">
                <a:tc>
                  <a:txBody>
                    <a:bodyPr/>
                    <a:lstStyle/>
                    <a:p>
                      <a:pPr algn="ctr" fontAlgn="base">
                        <a:lnSpc>
                          <a:spcPct val="115000"/>
                        </a:lnSpc>
                        <a:spcBef>
                          <a:spcPts val="600"/>
                        </a:spcBef>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240</a:t>
                      </a:r>
                    </a:p>
                  </a:txBody>
                  <a:tcPr marL="0" marR="0" marT="0" marB="0"/>
                </a:tc>
                <a:tc>
                  <a:txBody>
                    <a:bodyPr/>
                    <a:lstStyle/>
                    <a:p>
                      <a:pPr algn="ctr" fontAlgn="base">
                        <a:lnSpc>
                          <a:spcPct val="115000"/>
                        </a:lnSpc>
                        <a:spcBef>
                          <a:spcPts val="600"/>
                        </a:spcBef>
                        <a:spcAft>
                          <a:spcPts val="0"/>
                        </a:spcAft>
                      </a:pPr>
                      <a:r>
                        <a:rPr lang="en-GB" sz="1800" dirty="0">
                          <a:effectLst/>
                        </a:rPr>
                        <a:t>94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7968755"/>
                  </a:ext>
                </a:extLst>
              </a:tr>
              <a:tr h="261398">
                <a:tc>
                  <a:txBody>
                    <a:bodyPr/>
                    <a:lstStyle/>
                    <a:p>
                      <a:pPr algn="ctr" fontAlgn="base">
                        <a:lnSpc>
                          <a:spcPct val="115000"/>
                        </a:lnSpc>
                        <a:spcBef>
                          <a:spcPts val="600"/>
                        </a:spcBef>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300</a:t>
                      </a:r>
                    </a:p>
                  </a:txBody>
                  <a:tcPr marL="0" marR="0" marT="0" marB="0"/>
                </a:tc>
                <a:tc>
                  <a:txBody>
                    <a:bodyPr/>
                    <a:lstStyle/>
                    <a:p>
                      <a:pPr algn="ctr" fontAlgn="base">
                        <a:lnSpc>
                          <a:spcPct val="115000"/>
                        </a:lnSpc>
                        <a:spcBef>
                          <a:spcPts val="600"/>
                        </a:spcBef>
                        <a:spcAft>
                          <a:spcPts val="0"/>
                        </a:spcAft>
                      </a:pPr>
                      <a:r>
                        <a:rPr lang="en-GB" sz="1800" dirty="0">
                          <a:effectLst/>
                        </a:rPr>
                        <a:t>96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7418059"/>
                  </a:ext>
                </a:extLst>
              </a:tr>
              <a:tr h="361415">
                <a:tc>
                  <a:txBody>
                    <a:bodyPr/>
                    <a:lstStyle/>
                    <a:p>
                      <a:pPr algn="ctr" fontAlgn="base">
                        <a:lnSpc>
                          <a:spcPct val="115000"/>
                        </a:lnSpc>
                        <a:spcBef>
                          <a:spcPts val="600"/>
                        </a:spcBef>
                        <a:spcAft>
                          <a:spcPts val="0"/>
                        </a:spcAft>
                      </a:pPr>
                      <a:r>
                        <a:rPr lang="en-GB" sz="1800" dirty="0">
                          <a:effectLst/>
                        </a:rPr>
                        <a:t>360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15000"/>
                        </a:lnSpc>
                        <a:spcBef>
                          <a:spcPts val="600"/>
                        </a:spcBef>
                        <a:spcAft>
                          <a:spcPts val="0"/>
                        </a:spcAft>
                      </a:pPr>
                      <a:r>
                        <a:rPr lang="en-GB" sz="1800" dirty="0">
                          <a:effectLst/>
                        </a:rPr>
                        <a:t>96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7802867"/>
                  </a:ext>
                </a:extLst>
              </a:tr>
              <a:tr h="261398">
                <a:tc>
                  <a:txBody>
                    <a:bodyPr/>
                    <a:lstStyle/>
                    <a:p>
                      <a:pPr algn="ctr" fontAlgn="base">
                        <a:lnSpc>
                          <a:spcPct val="115000"/>
                        </a:lnSpc>
                        <a:spcBef>
                          <a:spcPts val="600"/>
                        </a:spcBef>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420</a:t>
                      </a:r>
                    </a:p>
                  </a:txBody>
                  <a:tcPr marL="0" marR="0" marT="0" marB="0"/>
                </a:tc>
                <a:tc>
                  <a:txBody>
                    <a:bodyPr/>
                    <a:lstStyle/>
                    <a:p>
                      <a:pPr algn="ctr" fontAlgn="base">
                        <a:lnSpc>
                          <a:spcPct val="115000"/>
                        </a:lnSpc>
                        <a:spcBef>
                          <a:spcPts val="600"/>
                        </a:spcBef>
                        <a:spcAft>
                          <a:spcPts val="0"/>
                        </a:spcAft>
                      </a:pPr>
                      <a:r>
                        <a:rPr lang="en-GB" sz="1800" dirty="0">
                          <a:effectLst/>
                        </a:rPr>
                        <a:t>96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6322587"/>
                  </a:ext>
                </a:extLst>
              </a:tr>
            </a:tbl>
          </a:graphicData>
        </a:graphic>
      </p:graphicFrame>
      <p:cxnSp>
        <p:nvCxnSpPr>
          <p:cNvPr id="6" name="Straight Arrow Connector 5">
            <a:extLst>
              <a:ext uri="{FF2B5EF4-FFF2-40B4-BE49-F238E27FC236}">
                <a16:creationId xmlns:a16="http://schemas.microsoft.com/office/drawing/2014/main" id="{FD2739B3-3CF2-44E9-985A-B175269659B2}"/>
              </a:ext>
            </a:extLst>
          </p:cNvPr>
          <p:cNvCxnSpPr>
            <a:cxnSpLocks/>
          </p:cNvCxnSpPr>
          <p:nvPr/>
        </p:nvCxnSpPr>
        <p:spPr>
          <a:xfrm>
            <a:off x="1950720" y="1615440"/>
            <a:ext cx="568960" cy="3701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F82EF918-0696-45FD-9705-1FC4A2B5905A}"/>
              </a:ext>
            </a:extLst>
          </p:cNvPr>
          <p:cNvSpPr txBox="1"/>
          <p:nvPr/>
        </p:nvSpPr>
        <p:spPr>
          <a:xfrm>
            <a:off x="3632200" y="1367430"/>
            <a:ext cx="236728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t>Dependent variable</a:t>
            </a:r>
          </a:p>
        </p:txBody>
      </p:sp>
      <p:cxnSp>
        <p:nvCxnSpPr>
          <p:cNvPr id="11" name="Straight Arrow Connector 10">
            <a:extLst>
              <a:ext uri="{FF2B5EF4-FFF2-40B4-BE49-F238E27FC236}">
                <a16:creationId xmlns:a16="http://schemas.microsoft.com/office/drawing/2014/main" id="{CBEFEB04-96DE-4B1B-A18D-CBAF19C87252}"/>
              </a:ext>
            </a:extLst>
          </p:cNvPr>
          <p:cNvCxnSpPr/>
          <p:nvPr/>
        </p:nvCxnSpPr>
        <p:spPr>
          <a:xfrm>
            <a:off x="4815840" y="1613965"/>
            <a:ext cx="71120" cy="4022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D802EBAC-1C11-4C7A-829D-2A5BFF7EE2FC}"/>
              </a:ext>
            </a:extLst>
          </p:cNvPr>
          <p:cNvSpPr txBox="1"/>
          <p:nvPr/>
        </p:nvSpPr>
        <p:spPr>
          <a:xfrm>
            <a:off x="919480" y="1413503"/>
            <a:ext cx="236728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t>Independent variable</a:t>
            </a:r>
          </a:p>
        </p:txBody>
      </p:sp>
      <p:cxnSp>
        <p:nvCxnSpPr>
          <p:cNvPr id="15" name="Straight Arrow Connector 14">
            <a:extLst>
              <a:ext uri="{FF2B5EF4-FFF2-40B4-BE49-F238E27FC236}">
                <a16:creationId xmlns:a16="http://schemas.microsoft.com/office/drawing/2014/main" id="{85E812FB-13EE-469A-B053-1D2805C82CB6}"/>
              </a:ext>
            </a:extLst>
          </p:cNvPr>
          <p:cNvCxnSpPr>
            <a:cxnSpLocks/>
          </p:cNvCxnSpPr>
          <p:nvPr/>
        </p:nvCxnSpPr>
        <p:spPr>
          <a:xfrm flipH="1">
            <a:off x="6192522" y="1684592"/>
            <a:ext cx="186054" cy="2549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E36F5CF3-2228-43EA-BC59-F577267EC160}"/>
              </a:ext>
            </a:extLst>
          </p:cNvPr>
          <p:cNvSpPr txBox="1"/>
          <p:nvPr/>
        </p:nvSpPr>
        <p:spPr>
          <a:xfrm>
            <a:off x="6065520" y="1367430"/>
            <a:ext cx="62992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t>Unit</a:t>
            </a:r>
          </a:p>
        </p:txBody>
      </p:sp>
      <p:sp>
        <p:nvSpPr>
          <p:cNvPr id="17" name="TextBox 16">
            <a:extLst>
              <a:ext uri="{FF2B5EF4-FFF2-40B4-BE49-F238E27FC236}">
                <a16:creationId xmlns:a16="http://schemas.microsoft.com/office/drawing/2014/main" id="{25D9D939-3EEA-4E08-B6BB-886875371994}"/>
              </a:ext>
            </a:extLst>
          </p:cNvPr>
          <p:cNvSpPr txBox="1"/>
          <p:nvPr/>
        </p:nvSpPr>
        <p:spPr>
          <a:xfrm>
            <a:off x="7320280" y="365125"/>
            <a:ext cx="4475480" cy="470898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000" b="1" u="sng" dirty="0"/>
              <a:t>Key Points</a:t>
            </a:r>
          </a:p>
          <a:p>
            <a:endParaRPr lang="en-GB" sz="2000" dirty="0"/>
          </a:p>
          <a:p>
            <a:r>
              <a:rPr lang="en-GB" sz="2000" dirty="0"/>
              <a:t>Headings should list the variable tested, or the equation being performed and the unit.  The unit should NOT be repeated with the values</a:t>
            </a:r>
          </a:p>
          <a:p>
            <a:endParaRPr lang="en-GB" sz="2000" dirty="0"/>
          </a:p>
          <a:p>
            <a:r>
              <a:rPr lang="en-GB" sz="2000" dirty="0"/>
              <a:t>The left hand column would normally record the independent values and the other columns those measured or calculated.</a:t>
            </a:r>
          </a:p>
          <a:p>
            <a:endParaRPr lang="en-GB" sz="2000" dirty="0"/>
          </a:p>
          <a:p>
            <a:r>
              <a:rPr lang="en-GB" sz="2000" dirty="0"/>
              <a:t>Repeats and average columns should ALL contain both the variable and unit in the heading as shown below.</a:t>
            </a:r>
            <a:endParaRPr lang="en-GB" dirty="0"/>
          </a:p>
        </p:txBody>
      </p:sp>
      <p:graphicFrame>
        <p:nvGraphicFramePr>
          <p:cNvPr id="18" name="Table 17">
            <a:extLst>
              <a:ext uri="{FF2B5EF4-FFF2-40B4-BE49-F238E27FC236}">
                <a16:creationId xmlns:a16="http://schemas.microsoft.com/office/drawing/2014/main" id="{A5855865-1952-47C3-AD0A-85E3E9FCB2A8}"/>
              </a:ext>
            </a:extLst>
          </p:cNvPr>
          <p:cNvGraphicFramePr>
            <a:graphicFrameLocks noGrp="1"/>
          </p:cNvGraphicFramePr>
          <p:nvPr>
            <p:extLst>
              <p:ext uri="{D42A27DB-BD31-4B8C-83A1-F6EECF244321}">
                <p14:modId xmlns:p14="http://schemas.microsoft.com/office/powerpoint/2010/main" val="3310974220"/>
              </p:ext>
            </p:extLst>
          </p:nvPr>
        </p:nvGraphicFramePr>
        <p:xfrm>
          <a:off x="6624320" y="5444497"/>
          <a:ext cx="5405123" cy="1132929"/>
        </p:xfrm>
        <a:graphic>
          <a:graphicData uri="http://schemas.openxmlformats.org/drawingml/2006/table">
            <a:tbl>
              <a:tblPr firstRow="1" firstCol="1" bandRow="1">
                <a:tableStyleId>{5940675A-B579-460E-94D1-54222C63F5DA}</a:tableStyleId>
              </a:tblPr>
              <a:tblGrid>
                <a:gridCol w="697071">
                  <a:extLst>
                    <a:ext uri="{9D8B030D-6E8A-4147-A177-3AD203B41FA5}">
                      <a16:colId xmlns:a16="http://schemas.microsoft.com/office/drawing/2014/main" val="1453778300"/>
                    </a:ext>
                  </a:extLst>
                </a:gridCol>
                <a:gridCol w="1177013">
                  <a:extLst>
                    <a:ext uri="{9D8B030D-6E8A-4147-A177-3AD203B41FA5}">
                      <a16:colId xmlns:a16="http://schemas.microsoft.com/office/drawing/2014/main" val="1206640679"/>
                    </a:ext>
                  </a:extLst>
                </a:gridCol>
                <a:gridCol w="1177013">
                  <a:extLst>
                    <a:ext uri="{9D8B030D-6E8A-4147-A177-3AD203B41FA5}">
                      <a16:colId xmlns:a16="http://schemas.microsoft.com/office/drawing/2014/main" val="2680201492"/>
                    </a:ext>
                  </a:extLst>
                </a:gridCol>
                <a:gridCol w="1177013">
                  <a:extLst>
                    <a:ext uri="{9D8B030D-6E8A-4147-A177-3AD203B41FA5}">
                      <a16:colId xmlns:a16="http://schemas.microsoft.com/office/drawing/2014/main" val="2299924509"/>
                    </a:ext>
                  </a:extLst>
                </a:gridCol>
                <a:gridCol w="1177013">
                  <a:extLst>
                    <a:ext uri="{9D8B030D-6E8A-4147-A177-3AD203B41FA5}">
                      <a16:colId xmlns:a16="http://schemas.microsoft.com/office/drawing/2014/main" val="4271950914"/>
                    </a:ext>
                  </a:extLst>
                </a:gridCol>
              </a:tblGrid>
              <a:tr h="539077">
                <a:tc rowSpan="2">
                  <a:txBody>
                    <a:bodyPr/>
                    <a:lstStyle/>
                    <a:p>
                      <a:pPr algn="ctr" fontAlgn="base">
                        <a:lnSpc>
                          <a:spcPct val="115000"/>
                        </a:lnSpc>
                        <a:spcBef>
                          <a:spcPts val="600"/>
                        </a:spcBef>
                        <a:spcAft>
                          <a:spcPts val="0"/>
                        </a:spcAft>
                      </a:pPr>
                      <a:r>
                        <a:rPr lang="en-GB" sz="1800" dirty="0">
                          <a:effectLst/>
                        </a:rPr>
                        <a:t>Time / 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algn="ctr" fontAlgn="base">
                        <a:lnSpc>
                          <a:spcPct val="115000"/>
                        </a:lnSpc>
                        <a:spcBef>
                          <a:spcPts val="600"/>
                        </a:spcBef>
                        <a:spcAft>
                          <a:spcPts val="0"/>
                        </a:spcAft>
                      </a:pPr>
                      <a:r>
                        <a:rPr lang="en-GB" sz="1800">
                          <a:effectLst/>
                        </a:rPr>
                        <a:t>Distance travelled / cm</a:t>
                      </a:r>
                      <a:endParaRPr lang="en-GB"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tc hMerge="1">
                  <a:txBody>
                    <a:bodyPr/>
                    <a:lstStyle/>
                    <a:p>
                      <a:pPr algn="ctr" fontAlgn="base">
                        <a:lnSpc>
                          <a:spcPct val="115000"/>
                        </a:lnSpc>
                        <a:spcBef>
                          <a:spcPts val="600"/>
                        </a:spcBef>
                        <a:spcAft>
                          <a:spcPts val="0"/>
                        </a:spcAft>
                      </a:pPr>
                      <a:endParaRPr lang="en-GB"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fontAlgn="base">
                        <a:lnSpc>
                          <a:spcPct val="115000"/>
                        </a:lnSpc>
                        <a:spcBef>
                          <a:spcPts val="600"/>
                        </a:spcBef>
                        <a:spcAft>
                          <a:spcPts val="0"/>
                        </a:spcAft>
                      </a:pPr>
                      <a:endParaRPr lang="en-GB"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fontAlgn="base">
                        <a:lnSpc>
                          <a:spcPct val="115000"/>
                        </a:lnSpc>
                        <a:spcBef>
                          <a:spcPts val="600"/>
                        </a:spcBef>
                        <a:spcAft>
                          <a:spcPts val="0"/>
                        </a:spcAft>
                      </a:pPr>
                      <a:endParaRPr lang="en-GB"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noFill/>
                      <a:prstDash val="solid"/>
                      <a:round/>
                      <a:headEnd type="none" w="med" len="med"/>
                      <a:tailEnd type="none" w="med" len="med"/>
                    </a:lnB>
                  </a:tcPr>
                </a:tc>
                <a:extLst>
                  <a:ext uri="{0D108BD9-81ED-4DB2-BD59-A6C34878D82A}">
                    <a16:rowId xmlns:a16="http://schemas.microsoft.com/office/drawing/2014/main" val="777778052"/>
                  </a:ext>
                </a:extLst>
              </a:tr>
              <a:tr h="162905">
                <a:tc vMerge="1">
                  <a:txBody>
                    <a:bodyPr/>
                    <a:lstStyle/>
                    <a:p>
                      <a:pPr algn="ctr" fontAlgn="base">
                        <a:lnSpc>
                          <a:spcPct val="115000"/>
                        </a:lnSpc>
                        <a:spcBef>
                          <a:spcPts val="600"/>
                        </a:spcBef>
                        <a:spcAft>
                          <a:spcPts val="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15000"/>
                        </a:lnSpc>
                        <a:spcBef>
                          <a:spcPts val="600"/>
                        </a:spcBef>
                        <a:spcAft>
                          <a:spcPts val="0"/>
                        </a:spcAft>
                      </a:pPr>
                      <a:r>
                        <a:rPr lang="en-GB" sz="1800">
                          <a:effectLst/>
                        </a:rPr>
                        <a:t>Attempt 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algn="ctr" fontAlgn="base">
                        <a:lnSpc>
                          <a:spcPct val="115000"/>
                        </a:lnSpc>
                        <a:spcBef>
                          <a:spcPts val="600"/>
                        </a:spcBef>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Attempt 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algn="ctr" fontAlgn="base">
                        <a:lnSpc>
                          <a:spcPct val="115000"/>
                        </a:lnSpc>
                        <a:spcBef>
                          <a:spcPts val="600"/>
                        </a:spcBef>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Attempt 3</a:t>
                      </a:r>
                    </a:p>
                  </a:txBody>
                  <a:tcPr marL="68580" marR="68580" marT="0" marB="0">
                    <a:lnT w="12700" cap="flat" cmpd="sng" algn="ctr">
                      <a:noFill/>
                      <a:prstDash val="solid"/>
                      <a:round/>
                      <a:headEnd type="none" w="med" len="med"/>
                      <a:tailEnd type="none" w="med" len="med"/>
                    </a:lnT>
                  </a:tcPr>
                </a:tc>
                <a:tc>
                  <a:txBody>
                    <a:bodyPr/>
                    <a:lstStyle/>
                    <a:p>
                      <a:pPr algn="ctr" fontAlgn="base">
                        <a:lnSpc>
                          <a:spcPct val="115000"/>
                        </a:lnSpc>
                        <a:spcBef>
                          <a:spcPts val="600"/>
                        </a:spcBef>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Average</a:t>
                      </a:r>
                    </a:p>
                  </a:txBody>
                  <a:tcPr marL="68580" marR="68580" marT="0" marB="0">
                    <a:lnT w="12700" cap="flat" cmpd="sng" algn="ctr">
                      <a:noFill/>
                      <a:prstDash val="solid"/>
                      <a:round/>
                      <a:headEnd type="none" w="med" len="med"/>
                      <a:tailEnd type="none" w="med" len="med"/>
                    </a:lnT>
                  </a:tcPr>
                </a:tc>
                <a:extLst>
                  <a:ext uri="{0D108BD9-81ED-4DB2-BD59-A6C34878D82A}">
                    <a16:rowId xmlns:a16="http://schemas.microsoft.com/office/drawing/2014/main" val="366242068"/>
                  </a:ext>
                </a:extLst>
              </a:tr>
              <a:tr h="162905">
                <a:tc>
                  <a:txBody>
                    <a:bodyPr/>
                    <a:lstStyle/>
                    <a:p>
                      <a:pPr algn="ctr" fontAlgn="base">
                        <a:lnSpc>
                          <a:spcPct val="115000"/>
                        </a:lnSpc>
                        <a:spcBef>
                          <a:spcPts val="600"/>
                        </a:spcBef>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15000"/>
                        </a:lnSpc>
                        <a:spcBef>
                          <a:spcPts val="600"/>
                        </a:spcBef>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Bef>
                          <a:spcPts val="600"/>
                        </a:spcBef>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Bef>
                          <a:spcPts val="600"/>
                        </a:spcBef>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fontAlgn="base">
                        <a:lnSpc>
                          <a:spcPct val="115000"/>
                        </a:lnSpc>
                        <a:spcBef>
                          <a:spcPts val="600"/>
                        </a:spcBef>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tc>
                <a:extLst>
                  <a:ext uri="{0D108BD9-81ED-4DB2-BD59-A6C34878D82A}">
                    <a16:rowId xmlns:a16="http://schemas.microsoft.com/office/drawing/2014/main" val="2123161465"/>
                  </a:ext>
                </a:extLst>
              </a:tr>
            </a:tbl>
          </a:graphicData>
        </a:graphic>
      </p:graphicFrame>
      <p:cxnSp>
        <p:nvCxnSpPr>
          <p:cNvPr id="20" name="Straight Arrow Connector 19">
            <a:extLst>
              <a:ext uri="{FF2B5EF4-FFF2-40B4-BE49-F238E27FC236}">
                <a16:creationId xmlns:a16="http://schemas.microsoft.com/office/drawing/2014/main" id="{BB8C7CD0-CD2E-4383-9E33-1AFD91EAC11E}"/>
              </a:ext>
            </a:extLst>
          </p:cNvPr>
          <p:cNvCxnSpPr>
            <a:cxnSpLocks/>
          </p:cNvCxnSpPr>
          <p:nvPr/>
        </p:nvCxnSpPr>
        <p:spPr>
          <a:xfrm flipV="1">
            <a:off x="1950720" y="4819833"/>
            <a:ext cx="406400" cy="624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145982CE-12A9-430F-B988-A75BEC0A2A54}"/>
              </a:ext>
            </a:extLst>
          </p:cNvPr>
          <p:cNvSpPr txBox="1"/>
          <p:nvPr/>
        </p:nvSpPr>
        <p:spPr>
          <a:xfrm>
            <a:off x="767080" y="5410796"/>
            <a:ext cx="236728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t>Values, these should be written to the level of precision allowed by the equipment used.</a:t>
            </a:r>
          </a:p>
        </p:txBody>
      </p:sp>
      <p:sp>
        <p:nvSpPr>
          <p:cNvPr id="24" name="TextBox 23">
            <a:extLst>
              <a:ext uri="{FF2B5EF4-FFF2-40B4-BE49-F238E27FC236}">
                <a16:creationId xmlns:a16="http://schemas.microsoft.com/office/drawing/2014/main" id="{1521D6DB-7557-4CFF-9ADE-2D5B00D29C21}"/>
              </a:ext>
            </a:extLst>
          </p:cNvPr>
          <p:cNvSpPr txBox="1"/>
          <p:nvPr/>
        </p:nvSpPr>
        <p:spPr>
          <a:xfrm>
            <a:off x="3825242" y="5490570"/>
            <a:ext cx="236728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A  /  used instead of brackets</a:t>
            </a:r>
          </a:p>
        </p:txBody>
      </p:sp>
      <p:cxnSp>
        <p:nvCxnSpPr>
          <p:cNvPr id="25" name="Straight Arrow Connector 24">
            <a:extLst>
              <a:ext uri="{FF2B5EF4-FFF2-40B4-BE49-F238E27FC236}">
                <a16:creationId xmlns:a16="http://schemas.microsoft.com/office/drawing/2014/main" id="{BBE15745-2D0A-4467-A971-5B95D880BD66}"/>
              </a:ext>
            </a:extLst>
          </p:cNvPr>
          <p:cNvCxnSpPr>
            <a:cxnSpLocks/>
            <a:stCxn id="24" idx="3"/>
          </p:cNvCxnSpPr>
          <p:nvPr/>
        </p:nvCxnSpPr>
        <p:spPr>
          <a:xfrm>
            <a:off x="6192522" y="5813736"/>
            <a:ext cx="653413" cy="1230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3785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4DFB2-73EB-4354-9B6D-7337655B4141}"/>
              </a:ext>
            </a:extLst>
          </p:cNvPr>
          <p:cNvSpPr>
            <a:spLocks noGrp="1"/>
          </p:cNvSpPr>
          <p:nvPr>
            <p:ph type="title"/>
          </p:nvPr>
        </p:nvSpPr>
        <p:spPr/>
        <p:txBody>
          <a:bodyPr/>
          <a:lstStyle/>
          <a:p>
            <a:pPr algn="ctr"/>
            <a:r>
              <a:rPr lang="en-GB" b="1" dirty="0"/>
              <a:t>Graphs skills</a:t>
            </a:r>
          </a:p>
        </p:txBody>
      </p:sp>
      <p:sp>
        <p:nvSpPr>
          <p:cNvPr id="3" name="Content Placeholder 2">
            <a:extLst>
              <a:ext uri="{FF2B5EF4-FFF2-40B4-BE49-F238E27FC236}">
                <a16:creationId xmlns:a16="http://schemas.microsoft.com/office/drawing/2014/main" id="{7BBDC2C6-E219-4FC5-894F-4974DD411E23}"/>
              </a:ext>
            </a:extLst>
          </p:cNvPr>
          <p:cNvSpPr>
            <a:spLocks noGrp="1"/>
          </p:cNvSpPr>
          <p:nvPr>
            <p:ph idx="1"/>
          </p:nvPr>
        </p:nvSpPr>
        <p:spPr>
          <a:xfrm>
            <a:off x="4086225" y="1690688"/>
            <a:ext cx="4293292" cy="4387295"/>
          </a:xfrm>
        </p:spPr>
        <p:txBody>
          <a:bodyPr>
            <a:normAutofit/>
          </a:bodyPr>
          <a:lstStyle/>
          <a:p>
            <a:pPr marL="0" indent="0">
              <a:buNone/>
            </a:pPr>
            <a:r>
              <a:rPr lang="en-GB" dirty="0"/>
              <a:t>When drawing lines of best fit, draw a </a:t>
            </a:r>
            <a:r>
              <a:rPr lang="en-GB" i="1" dirty="0"/>
              <a:t>smooth</a:t>
            </a:r>
            <a:r>
              <a:rPr lang="en-GB" dirty="0"/>
              <a:t> straight or curved line that passes through the majority of the points. If you can, try to have an even number of points above and below the line if it can’t go through all points.</a:t>
            </a:r>
          </a:p>
          <a:p>
            <a:pPr marL="0" indent="0">
              <a:buNone/>
            </a:pPr>
            <a:endParaRPr lang="en-GB" dirty="0"/>
          </a:p>
        </p:txBody>
      </p:sp>
      <p:pic>
        <p:nvPicPr>
          <p:cNvPr id="5" name="Picture 4" descr="A close up of a logo&#10;&#10;Description automatically generated">
            <a:extLst>
              <a:ext uri="{FF2B5EF4-FFF2-40B4-BE49-F238E27FC236}">
                <a16:creationId xmlns:a16="http://schemas.microsoft.com/office/drawing/2014/main" id="{CAB38C5A-168E-4AAF-B355-3CA1140CEF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1270" y="1690688"/>
            <a:ext cx="3333333" cy="2952381"/>
          </a:xfrm>
          <a:prstGeom prst="rect">
            <a:avLst/>
          </a:prstGeom>
        </p:spPr>
      </p:pic>
      <p:pic>
        <p:nvPicPr>
          <p:cNvPr id="7" name="Picture 6" descr="A picture containing flying, different, kite, colorful&#10;&#10;Description automatically generated">
            <a:extLst>
              <a:ext uri="{FF2B5EF4-FFF2-40B4-BE49-F238E27FC236}">
                <a16:creationId xmlns:a16="http://schemas.microsoft.com/office/drawing/2014/main" id="{B4C463B2-ADFF-4B39-ACF3-3259203A35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397" y="1690688"/>
            <a:ext cx="3333333" cy="2961905"/>
          </a:xfrm>
          <a:prstGeom prst="rect">
            <a:avLst/>
          </a:prstGeom>
        </p:spPr>
      </p:pic>
    </p:spTree>
    <p:extLst>
      <p:ext uri="{BB962C8B-B14F-4D97-AF65-F5344CB8AC3E}">
        <p14:creationId xmlns:p14="http://schemas.microsoft.com/office/powerpoint/2010/main" val="316138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76D7E-A309-4D90-89CD-9ED67C799748}"/>
              </a:ext>
            </a:extLst>
          </p:cNvPr>
          <p:cNvSpPr>
            <a:spLocks noGrp="1"/>
          </p:cNvSpPr>
          <p:nvPr>
            <p:ph type="title"/>
          </p:nvPr>
        </p:nvSpPr>
        <p:spPr/>
        <p:txBody>
          <a:bodyPr/>
          <a:lstStyle/>
          <a:p>
            <a:pPr algn="ctr"/>
            <a:r>
              <a:rPr lang="en-GB" dirty="0"/>
              <a:t>Describing graphs</a:t>
            </a:r>
          </a:p>
        </p:txBody>
      </p:sp>
      <p:sp>
        <p:nvSpPr>
          <p:cNvPr id="3" name="Content Placeholder 2">
            <a:extLst>
              <a:ext uri="{FF2B5EF4-FFF2-40B4-BE49-F238E27FC236}">
                <a16:creationId xmlns:a16="http://schemas.microsoft.com/office/drawing/2014/main" id="{23069B0C-1BE5-45EC-BC74-F372C50411FD}"/>
              </a:ext>
            </a:extLst>
          </p:cNvPr>
          <p:cNvSpPr>
            <a:spLocks noGrp="1"/>
          </p:cNvSpPr>
          <p:nvPr>
            <p:ph idx="1"/>
          </p:nvPr>
        </p:nvSpPr>
        <p:spPr>
          <a:xfrm>
            <a:off x="838200" y="1690688"/>
            <a:ext cx="6385560" cy="4933632"/>
          </a:xfrm>
        </p:spPr>
        <p:txBody>
          <a:bodyPr>
            <a:normAutofit fontScale="92500" lnSpcReduction="10000"/>
          </a:bodyPr>
          <a:lstStyle/>
          <a:p>
            <a:pPr marL="0" indent="0">
              <a:buNone/>
            </a:pPr>
            <a:r>
              <a:rPr lang="en-GB" dirty="0"/>
              <a:t>Usually the x axis plots the independent variable and the y axis plots the dependent variable.</a:t>
            </a:r>
          </a:p>
          <a:p>
            <a:pPr marL="0" indent="0">
              <a:buNone/>
            </a:pPr>
            <a:endParaRPr lang="en-GB" dirty="0"/>
          </a:p>
          <a:p>
            <a:pPr marL="0" indent="0">
              <a:buNone/>
            </a:pPr>
            <a:r>
              <a:rPr lang="en-GB" dirty="0"/>
              <a:t>When describing the trend, use the phrase….</a:t>
            </a:r>
          </a:p>
          <a:p>
            <a:endParaRPr lang="en-GB" dirty="0"/>
          </a:p>
          <a:p>
            <a:pPr marL="0" indent="0">
              <a:buNone/>
            </a:pPr>
            <a:r>
              <a:rPr lang="en-GB" dirty="0"/>
              <a:t>“As ‘X’ increases, ‘Y’ </a:t>
            </a:r>
            <a:r>
              <a:rPr lang="en-GB" i="1" dirty="0"/>
              <a:t>increases/decreases</a:t>
            </a:r>
            <a:r>
              <a:rPr lang="en-GB" dirty="0"/>
              <a:t> in a </a:t>
            </a:r>
            <a:r>
              <a:rPr lang="en-GB" i="1" dirty="0"/>
              <a:t>linear/non-linear</a:t>
            </a:r>
            <a:r>
              <a:rPr lang="en-GB" dirty="0"/>
              <a:t> fashion.”</a:t>
            </a:r>
          </a:p>
          <a:p>
            <a:pPr marL="0" indent="0">
              <a:buNone/>
            </a:pPr>
            <a:r>
              <a:rPr lang="en-GB" dirty="0"/>
              <a:t> </a:t>
            </a:r>
          </a:p>
          <a:p>
            <a:pPr marL="0" indent="0">
              <a:buNone/>
            </a:pPr>
            <a:r>
              <a:rPr lang="en-GB" dirty="0"/>
              <a:t>Substitute the quantities into X and Y, and choose either of the two options to describe the graph.</a:t>
            </a:r>
          </a:p>
          <a:p>
            <a:endParaRPr lang="en-GB" dirty="0"/>
          </a:p>
        </p:txBody>
      </p:sp>
      <p:pic>
        <p:nvPicPr>
          <p:cNvPr id="6" name="Picture 5" descr="A picture containing text&#10;&#10;Description automatically generated">
            <a:extLst>
              <a:ext uri="{FF2B5EF4-FFF2-40B4-BE49-F238E27FC236}">
                <a16:creationId xmlns:a16="http://schemas.microsoft.com/office/drawing/2014/main" id="{8F29067A-8E6D-4CE8-A2FB-51FFFCB7DB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3760" y="1690688"/>
            <a:ext cx="4534853" cy="3401140"/>
          </a:xfrm>
          <a:prstGeom prst="rect">
            <a:avLst/>
          </a:prstGeom>
        </p:spPr>
      </p:pic>
      <p:sp>
        <p:nvSpPr>
          <p:cNvPr id="7" name="TextBox 6">
            <a:extLst>
              <a:ext uri="{FF2B5EF4-FFF2-40B4-BE49-F238E27FC236}">
                <a16:creationId xmlns:a16="http://schemas.microsoft.com/office/drawing/2014/main" id="{FEEE0C0E-A401-454F-9AE7-E20F52821116}"/>
              </a:ext>
            </a:extLst>
          </p:cNvPr>
          <p:cNvSpPr txBox="1"/>
          <p:nvPr/>
        </p:nvSpPr>
        <p:spPr>
          <a:xfrm>
            <a:off x="7514272" y="5167312"/>
            <a:ext cx="4677728" cy="646331"/>
          </a:xfrm>
          <a:prstGeom prst="rect">
            <a:avLst/>
          </a:prstGeom>
          <a:noFill/>
        </p:spPr>
        <p:txBody>
          <a:bodyPr wrap="square" rtlCol="0">
            <a:spAutoFit/>
          </a:bodyPr>
          <a:lstStyle/>
          <a:p>
            <a:r>
              <a:rPr lang="en-GB" i="1" dirty="0"/>
              <a:t>“Between A and B, as time increases, distance increases in a linear fashion.”</a:t>
            </a:r>
          </a:p>
        </p:txBody>
      </p:sp>
    </p:spTree>
    <p:extLst>
      <p:ext uri="{BB962C8B-B14F-4D97-AF65-F5344CB8AC3E}">
        <p14:creationId xmlns:p14="http://schemas.microsoft.com/office/powerpoint/2010/main" val="1216105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50010-4FF4-4F0B-8457-53404DF90F54}"/>
              </a:ext>
            </a:extLst>
          </p:cNvPr>
          <p:cNvSpPr>
            <a:spLocks noGrp="1"/>
          </p:cNvSpPr>
          <p:nvPr>
            <p:ph type="title"/>
          </p:nvPr>
        </p:nvSpPr>
        <p:spPr/>
        <p:txBody>
          <a:bodyPr/>
          <a:lstStyle/>
          <a:p>
            <a:pPr algn="ctr"/>
            <a:r>
              <a:rPr lang="en-GB" dirty="0"/>
              <a:t>Experimental Key terms </a:t>
            </a:r>
          </a:p>
        </p:txBody>
      </p:sp>
      <p:sp>
        <p:nvSpPr>
          <p:cNvPr id="3" name="Content Placeholder 2">
            <a:extLst>
              <a:ext uri="{FF2B5EF4-FFF2-40B4-BE49-F238E27FC236}">
                <a16:creationId xmlns:a16="http://schemas.microsoft.com/office/drawing/2014/main" id="{DEFDCE9C-5FF6-443D-8E7E-A2B633CF2858}"/>
              </a:ext>
            </a:extLst>
          </p:cNvPr>
          <p:cNvSpPr>
            <a:spLocks noGrp="1"/>
          </p:cNvSpPr>
          <p:nvPr>
            <p:ph idx="1"/>
          </p:nvPr>
        </p:nvSpPr>
        <p:spPr/>
        <p:txBody>
          <a:bodyPr>
            <a:normAutofit fontScale="77500" lnSpcReduction="20000"/>
          </a:bodyPr>
          <a:lstStyle/>
          <a:p>
            <a:pPr marL="0" indent="0">
              <a:buNone/>
            </a:pPr>
            <a:r>
              <a:rPr lang="en-GB" b="1" dirty="0"/>
              <a:t>Accuracy</a:t>
            </a:r>
            <a:r>
              <a:rPr lang="en-GB" dirty="0"/>
              <a:t> is the proximity of measurement results to the true value</a:t>
            </a:r>
          </a:p>
          <a:p>
            <a:pPr marL="0" indent="0">
              <a:buNone/>
            </a:pPr>
            <a:endParaRPr lang="en-GB" dirty="0"/>
          </a:p>
          <a:p>
            <a:pPr marL="0" indent="0">
              <a:buNone/>
            </a:pPr>
            <a:r>
              <a:rPr lang="en-GB" b="1" dirty="0"/>
              <a:t>Precision</a:t>
            </a:r>
            <a:r>
              <a:rPr lang="en-GB" dirty="0"/>
              <a:t> is both the ability of a measurement to be consistently reproduced and the number of significant digits to which a value has been reliably measured.</a:t>
            </a:r>
          </a:p>
          <a:p>
            <a:pPr marL="0" indent="0">
              <a:buNone/>
            </a:pPr>
            <a:endParaRPr lang="en-GB" dirty="0"/>
          </a:p>
          <a:p>
            <a:pPr marL="0" indent="0">
              <a:buNone/>
            </a:pPr>
            <a:r>
              <a:rPr lang="en-GB" b="1" dirty="0"/>
              <a:t>Reproducible</a:t>
            </a:r>
            <a:r>
              <a:rPr lang="en-GB" dirty="0"/>
              <a:t> - A measurement is reproducible if the investigation is repeated by another person, or by using different equipment or techniques, and the same results are obtained.</a:t>
            </a:r>
          </a:p>
          <a:p>
            <a:pPr marL="0" indent="0">
              <a:buNone/>
            </a:pPr>
            <a:endParaRPr lang="en-GB" dirty="0"/>
          </a:p>
          <a:p>
            <a:pPr marL="0" indent="0">
              <a:buNone/>
            </a:pPr>
            <a:r>
              <a:rPr lang="en-GB" b="1" dirty="0"/>
              <a:t>Repeatable</a:t>
            </a:r>
            <a:r>
              <a:rPr lang="en-GB" dirty="0"/>
              <a:t> - A measurement is repeatable if the original experimenter repeats the investigation using same method and equipment and obtains the same result.</a:t>
            </a:r>
          </a:p>
          <a:p>
            <a:pPr marL="0" indent="0">
              <a:buNone/>
            </a:pPr>
            <a:endParaRPr lang="en-GB" dirty="0"/>
          </a:p>
          <a:p>
            <a:pPr marL="0" indent="0">
              <a:buNone/>
            </a:pPr>
            <a:r>
              <a:rPr lang="en-GB" b="1" dirty="0"/>
              <a:t>Variable</a:t>
            </a:r>
            <a:r>
              <a:rPr lang="en-GB" dirty="0"/>
              <a:t> is any factor that can be controlled, changed, or measured in an experiment.</a:t>
            </a:r>
          </a:p>
          <a:p>
            <a:pPr marL="0" indent="0">
              <a:buNone/>
            </a:pPr>
            <a:endParaRPr lang="en-GB" dirty="0"/>
          </a:p>
        </p:txBody>
      </p:sp>
    </p:spTree>
    <p:extLst>
      <p:ext uri="{BB962C8B-B14F-4D97-AF65-F5344CB8AC3E}">
        <p14:creationId xmlns:p14="http://schemas.microsoft.com/office/powerpoint/2010/main" val="1918366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B9B5D-1415-4BE6-8782-35604355B233}"/>
              </a:ext>
            </a:extLst>
          </p:cNvPr>
          <p:cNvSpPr>
            <a:spLocks noGrp="1"/>
          </p:cNvSpPr>
          <p:nvPr>
            <p:ph type="ctrTitle"/>
          </p:nvPr>
        </p:nvSpPr>
        <p:spPr>
          <a:xfrm>
            <a:off x="1524000" y="1122363"/>
            <a:ext cx="9144000" cy="477837"/>
          </a:xfrm>
        </p:spPr>
        <p:txBody>
          <a:bodyPr>
            <a:normAutofit fontScale="90000"/>
          </a:bodyPr>
          <a:lstStyle/>
          <a:p>
            <a:r>
              <a:rPr lang="en-GB" b="1" u="sng" dirty="0"/>
              <a:t>Contents of this PowerPoint</a:t>
            </a:r>
          </a:p>
        </p:txBody>
      </p:sp>
      <p:sp>
        <p:nvSpPr>
          <p:cNvPr id="3" name="Subtitle 2">
            <a:extLst>
              <a:ext uri="{FF2B5EF4-FFF2-40B4-BE49-F238E27FC236}">
                <a16:creationId xmlns:a16="http://schemas.microsoft.com/office/drawing/2014/main" id="{3C5ED947-C455-4562-A801-5F166596F0C2}"/>
              </a:ext>
            </a:extLst>
          </p:cNvPr>
          <p:cNvSpPr>
            <a:spLocks noGrp="1"/>
          </p:cNvSpPr>
          <p:nvPr>
            <p:ph type="subTitle" idx="1"/>
          </p:nvPr>
        </p:nvSpPr>
        <p:spPr>
          <a:xfrm>
            <a:off x="1524000" y="1798320"/>
            <a:ext cx="9144000" cy="3459480"/>
          </a:xfrm>
        </p:spPr>
        <p:txBody>
          <a:bodyPr>
            <a:normAutofit lnSpcReduction="10000"/>
          </a:bodyPr>
          <a:lstStyle/>
          <a:p>
            <a:pPr marL="342900" indent="-342900" algn="l">
              <a:buFont typeface="Wingdings" panose="05000000000000000000" pitchFamily="2" charset="2"/>
              <a:buChar char="q"/>
            </a:pPr>
            <a:r>
              <a:rPr lang="en-GB" dirty="0"/>
              <a:t>Slides 3-6 		Mathematical skills</a:t>
            </a:r>
          </a:p>
          <a:p>
            <a:pPr marL="342900" indent="-342900" algn="l">
              <a:buFont typeface="Wingdings" panose="05000000000000000000" pitchFamily="2" charset="2"/>
              <a:buChar char="q"/>
            </a:pPr>
            <a:r>
              <a:rPr lang="en-GB" dirty="0"/>
              <a:t>Slides 7-9 		Mathematical skills – test yourself</a:t>
            </a:r>
          </a:p>
          <a:p>
            <a:pPr marL="342900" indent="-342900" algn="l">
              <a:buFont typeface="Wingdings" panose="05000000000000000000" pitchFamily="2" charset="2"/>
              <a:buChar char="q"/>
            </a:pPr>
            <a:r>
              <a:rPr lang="en-GB" dirty="0"/>
              <a:t>Slides 10-12 	Calculations</a:t>
            </a:r>
          </a:p>
          <a:p>
            <a:pPr marL="342900" indent="-342900" algn="l">
              <a:buFont typeface="Wingdings" panose="05000000000000000000" pitchFamily="2" charset="2"/>
              <a:buChar char="q"/>
            </a:pPr>
            <a:r>
              <a:rPr lang="en-GB" dirty="0"/>
              <a:t>Slides 13-14 	Calculations – test yourself</a:t>
            </a:r>
          </a:p>
          <a:p>
            <a:pPr marL="342900" indent="-342900" algn="l">
              <a:buFont typeface="Wingdings" panose="05000000000000000000" pitchFamily="2" charset="2"/>
              <a:buChar char="q"/>
            </a:pPr>
            <a:r>
              <a:rPr lang="en-GB" dirty="0"/>
              <a:t>Slides 15-19	Experimental skills</a:t>
            </a:r>
          </a:p>
          <a:p>
            <a:pPr marL="342900" indent="-342900" algn="l">
              <a:buFont typeface="Wingdings" panose="05000000000000000000" pitchFamily="2" charset="2"/>
              <a:buChar char="q"/>
            </a:pPr>
            <a:r>
              <a:rPr lang="en-GB" dirty="0"/>
              <a:t>Slides 20-24 	Experimental skills – test yourself</a:t>
            </a:r>
          </a:p>
          <a:p>
            <a:pPr marL="342900" indent="-342900" algn="l">
              <a:buFont typeface="Wingdings" panose="05000000000000000000" pitchFamily="2" charset="2"/>
              <a:buChar char="q"/>
            </a:pPr>
            <a:r>
              <a:rPr lang="en-GB" dirty="0"/>
              <a:t>Slides 25-28	Extra reading and resources</a:t>
            </a:r>
          </a:p>
          <a:p>
            <a:pPr marL="342900" indent="-342900" algn="l">
              <a:buFont typeface="Wingdings" panose="05000000000000000000" pitchFamily="2" charset="2"/>
              <a:buChar char="q"/>
            </a:pPr>
            <a:r>
              <a:rPr lang="en-GB" dirty="0"/>
              <a:t>Slides 29-31	Why Physics?</a:t>
            </a:r>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p:txBody>
      </p:sp>
    </p:spTree>
    <p:extLst>
      <p:ext uri="{BB962C8B-B14F-4D97-AF65-F5344CB8AC3E}">
        <p14:creationId xmlns:p14="http://schemas.microsoft.com/office/powerpoint/2010/main" val="1440467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3C1BFB6-AB38-4606-A578-2FEE634CE9B0}"/>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GB" sz="2600" dirty="0">
                <a:solidFill>
                  <a:srgbClr val="FFFFFF"/>
                </a:solidFill>
              </a:rPr>
              <a:t>Test your knowledge</a:t>
            </a:r>
          </a:p>
        </p:txBody>
      </p:sp>
      <p:sp>
        <p:nvSpPr>
          <p:cNvPr id="9" name="Content Placeholder 8">
            <a:extLst>
              <a:ext uri="{FF2B5EF4-FFF2-40B4-BE49-F238E27FC236}">
                <a16:creationId xmlns:a16="http://schemas.microsoft.com/office/drawing/2014/main" id="{59E536CE-21C7-4488-928B-426DD42B2E06}"/>
              </a:ext>
            </a:extLst>
          </p:cNvPr>
          <p:cNvSpPr>
            <a:spLocks noGrp="1"/>
          </p:cNvSpPr>
          <p:nvPr>
            <p:ph idx="1"/>
          </p:nvPr>
        </p:nvSpPr>
        <p:spPr>
          <a:xfrm>
            <a:off x="4038600" y="4884873"/>
            <a:ext cx="7188199" cy="1292090"/>
          </a:xfrm>
        </p:spPr>
        <p:txBody>
          <a:bodyPr>
            <a:normAutofit/>
          </a:bodyPr>
          <a:lstStyle/>
          <a:p>
            <a:pPr marL="0" indent="0" algn="ctr">
              <a:buNone/>
            </a:pPr>
            <a:r>
              <a:rPr lang="en-US" sz="2400" dirty="0"/>
              <a:t>What is wrong with the table shown? (Four to find</a:t>
            </a:r>
            <a:r>
              <a:rPr lang="en-US" sz="1800" dirty="0"/>
              <a:t>)</a:t>
            </a:r>
          </a:p>
        </p:txBody>
      </p:sp>
      <p:graphicFrame>
        <p:nvGraphicFramePr>
          <p:cNvPr id="7" name="Content Placeholder 3">
            <a:extLst>
              <a:ext uri="{FF2B5EF4-FFF2-40B4-BE49-F238E27FC236}">
                <a16:creationId xmlns:a16="http://schemas.microsoft.com/office/drawing/2014/main" id="{3416BD58-8AB9-4903-83A3-070B86D94424}"/>
              </a:ext>
            </a:extLst>
          </p:cNvPr>
          <p:cNvGraphicFramePr>
            <a:graphicFrameLocks/>
          </p:cNvGraphicFramePr>
          <p:nvPr>
            <p:extLst>
              <p:ext uri="{D42A27DB-BD31-4B8C-83A1-F6EECF244321}">
                <p14:modId xmlns:p14="http://schemas.microsoft.com/office/powerpoint/2010/main" val="366532482"/>
              </p:ext>
            </p:extLst>
          </p:nvPr>
        </p:nvGraphicFramePr>
        <p:xfrm>
          <a:off x="4227047" y="1313299"/>
          <a:ext cx="5597673" cy="3042091"/>
        </p:xfrm>
        <a:graphic>
          <a:graphicData uri="http://schemas.openxmlformats.org/drawingml/2006/table">
            <a:tbl>
              <a:tblPr firstRow="1" firstCol="1" bandRow="1">
                <a:tableStyleId>{5940675A-B579-460E-94D1-54222C63F5DA}</a:tableStyleId>
              </a:tblPr>
              <a:tblGrid>
                <a:gridCol w="965577">
                  <a:extLst>
                    <a:ext uri="{9D8B030D-6E8A-4147-A177-3AD203B41FA5}">
                      <a16:colId xmlns:a16="http://schemas.microsoft.com/office/drawing/2014/main" val="3971615783"/>
                    </a:ext>
                  </a:extLst>
                </a:gridCol>
                <a:gridCol w="1158024">
                  <a:extLst>
                    <a:ext uri="{9D8B030D-6E8A-4147-A177-3AD203B41FA5}">
                      <a16:colId xmlns:a16="http://schemas.microsoft.com/office/drawing/2014/main" val="4216529553"/>
                    </a:ext>
                  </a:extLst>
                </a:gridCol>
                <a:gridCol w="1158024">
                  <a:extLst>
                    <a:ext uri="{9D8B030D-6E8A-4147-A177-3AD203B41FA5}">
                      <a16:colId xmlns:a16="http://schemas.microsoft.com/office/drawing/2014/main" val="3249895126"/>
                    </a:ext>
                  </a:extLst>
                </a:gridCol>
                <a:gridCol w="1158024">
                  <a:extLst>
                    <a:ext uri="{9D8B030D-6E8A-4147-A177-3AD203B41FA5}">
                      <a16:colId xmlns:a16="http://schemas.microsoft.com/office/drawing/2014/main" val="3054433937"/>
                    </a:ext>
                  </a:extLst>
                </a:gridCol>
                <a:gridCol w="1158024">
                  <a:extLst>
                    <a:ext uri="{9D8B030D-6E8A-4147-A177-3AD203B41FA5}">
                      <a16:colId xmlns:a16="http://schemas.microsoft.com/office/drawing/2014/main" val="1426602234"/>
                    </a:ext>
                  </a:extLst>
                </a:gridCol>
              </a:tblGrid>
              <a:tr h="342238">
                <a:tc rowSpan="2">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Month of the year</a:t>
                      </a:r>
                    </a:p>
                  </a:txBody>
                  <a:tcPr marL="70754" marR="70754" marT="0" marB="0"/>
                </a:tc>
                <a:tc gridSpan="3">
                  <a:txBody>
                    <a:bodyPr/>
                    <a:lstStyle/>
                    <a:p>
                      <a:pPr algn="ctr" fontAlgn="base">
                        <a:lnSpc>
                          <a:spcPct val="115000"/>
                        </a:lnSpc>
                        <a:spcBef>
                          <a:spcPts val="600"/>
                        </a:spcBef>
                        <a:spcAft>
                          <a:spcPts val="0"/>
                        </a:spcAft>
                      </a:pPr>
                      <a:r>
                        <a:rPr lang="en-GB" sz="1900" baseline="0" dirty="0">
                          <a:effectLst/>
                          <a:latin typeface="Calibri" panose="020F0502020204030204" pitchFamily="34" charset="0"/>
                          <a:ea typeface="Calibri" panose="020F0502020204030204" pitchFamily="34" charset="0"/>
                          <a:cs typeface="Times New Roman" panose="02020603050405020304" pitchFamily="18" charset="0"/>
                        </a:rPr>
                        <a:t>Angle of tilt</a:t>
                      </a:r>
                    </a:p>
                  </a:txBody>
                  <a:tcPr marL="70754" marR="70754" marT="0" marB="0"/>
                </a:tc>
                <a:tc hMerge="1">
                  <a:txBody>
                    <a:bodyPr/>
                    <a:lstStyle/>
                    <a:p>
                      <a:pPr algn="ctr" fontAlgn="base">
                        <a:lnSpc>
                          <a:spcPct val="115000"/>
                        </a:lnSpc>
                        <a:spcBef>
                          <a:spcPts val="600"/>
                        </a:spcBef>
                        <a:spcAft>
                          <a:spcPts val="0"/>
                        </a:spcAft>
                      </a:pPr>
                      <a:endParaRPr lang="en-GB" sz="1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70754" marR="70754" marT="0" marB="0"/>
                </a:tc>
                <a:tc hMerge="1">
                  <a:txBody>
                    <a:bodyPr/>
                    <a:lstStyle/>
                    <a:p>
                      <a:pPr algn="ctr" fontAlgn="base">
                        <a:lnSpc>
                          <a:spcPct val="115000"/>
                        </a:lnSpc>
                        <a:spcBef>
                          <a:spcPts val="600"/>
                        </a:spcBef>
                        <a:spcAft>
                          <a:spcPts val="0"/>
                        </a:spcAft>
                      </a:pPr>
                      <a:endParaRPr lang="en-GB" sz="1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70754" marR="70754" marT="0" marB="0"/>
                </a:tc>
                <a:tc rowSpan="2">
                  <a:txBody>
                    <a:bodyPr/>
                    <a:lstStyle/>
                    <a:p>
                      <a:pPr algn="ctr" fontAlgn="base">
                        <a:lnSpc>
                          <a:spcPct val="115000"/>
                        </a:lnSpc>
                        <a:spcBef>
                          <a:spcPts val="600"/>
                        </a:spcBef>
                        <a:spcAft>
                          <a:spcPts val="0"/>
                        </a:spcAft>
                      </a:pPr>
                      <a:r>
                        <a:rPr lang="en-GB" sz="1900" baseline="0" dirty="0">
                          <a:effectLst/>
                          <a:latin typeface="Calibri" panose="020F0502020204030204" pitchFamily="34" charset="0"/>
                          <a:ea typeface="Calibri" panose="020F0502020204030204" pitchFamily="34" charset="0"/>
                          <a:cs typeface="Times New Roman" panose="02020603050405020304" pitchFamily="18" charset="0"/>
                        </a:rPr>
                        <a:t>Average</a:t>
                      </a:r>
                    </a:p>
                  </a:txBody>
                  <a:tcPr marL="70754" marR="70754" marT="0" marB="0"/>
                </a:tc>
                <a:extLst>
                  <a:ext uri="{0D108BD9-81ED-4DB2-BD59-A6C34878D82A}">
                    <a16:rowId xmlns:a16="http://schemas.microsoft.com/office/drawing/2014/main" val="720871389"/>
                  </a:ext>
                </a:extLst>
              </a:tr>
              <a:tr h="342238">
                <a:tc vMerge="1">
                  <a:txBody>
                    <a:bodyPr/>
                    <a:lstStyle/>
                    <a:p>
                      <a:pPr algn="ctr" fontAlgn="base">
                        <a:lnSpc>
                          <a:spcPct val="115000"/>
                        </a:lnSpc>
                        <a:spcBef>
                          <a:spcPts val="600"/>
                        </a:spcBef>
                        <a:spcAft>
                          <a:spcPts val="0"/>
                        </a:spcAft>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20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30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40</a:t>
                      </a:r>
                    </a:p>
                  </a:txBody>
                  <a:tcPr marL="70754" marR="70754" marT="0" marB="0"/>
                </a:tc>
                <a:tc vMerge="1">
                  <a:txBody>
                    <a:bodyPr/>
                    <a:lstStyle/>
                    <a:p>
                      <a:pPr algn="ctr" fontAlgn="base">
                        <a:lnSpc>
                          <a:spcPct val="115000"/>
                        </a:lnSpc>
                        <a:spcBef>
                          <a:spcPts val="600"/>
                        </a:spcBef>
                        <a:spcAft>
                          <a:spcPts val="0"/>
                        </a:spcAft>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0754" marR="70754" marT="0" marB="0"/>
                </a:tc>
                <a:extLst>
                  <a:ext uri="{0D108BD9-81ED-4DB2-BD59-A6C34878D82A}">
                    <a16:rowId xmlns:a16="http://schemas.microsoft.com/office/drawing/2014/main" val="3708783076"/>
                  </a:ext>
                </a:extLst>
              </a:tr>
              <a:tr h="344073">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Feb</a:t>
                      </a:r>
                    </a:p>
                  </a:txBody>
                  <a:tcPr marL="0" marR="0"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460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500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480</a:t>
                      </a:r>
                    </a:p>
                  </a:txBody>
                  <a:tcPr marL="70754" marR="70754" marT="0" marB="0"/>
                </a:tc>
                <a:tc>
                  <a:txBody>
                    <a:bodyPr/>
                    <a:lstStyle/>
                    <a:p>
                      <a:pPr algn="ctr" fontAlgn="base">
                        <a:lnSpc>
                          <a:spcPct val="115000"/>
                        </a:lnSpc>
                        <a:spcBef>
                          <a:spcPts val="600"/>
                        </a:spcBef>
                        <a:spcAft>
                          <a:spcPts val="0"/>
                        </a:spcAft>
                      </a:pPr>
                      <a:endParaRPr lang="en-GB" sz="1900">
                        <a:effectLst/>
                        <a:latin typeface="Calibri" panose="020F0502020204030204" pitchFamily="34" charset="0"/>
                        <a:ea typeface="Calibri" panose="020F0502020204030204" pitchFamily="34" charset="0"/>
                        <a:cs typeface="Times New Roman" panose="02020603050405020304" pitchFamily="18" charset="0"/>
                      </a:endParaRPr>
                    </a:p>
                  </a:txBody>
                  <a:tcPr marL="70754" marR="70754" marT="0" marB="0"/>
                </a:tc>
                <a:extLst>
                  <a:ext uri="{0D108BD9-81ED-4DB2-BD59-A6C34878D82A}">
                    <a16:rowId xmlns:a16="http://schemas.microsoft.com/office/drawing/2014/main" val="365688586"/>
                  </a:ext>
                </a:extLst>
              </a:tr>
              <a:tr h="344073">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Apr</a:t>
                      </a:r>
                    </a:p>
                  </a:txBody>
                  <a:tcPr marL="0" marR="0"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600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620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610</a:t>
                      </a:r>
                    </a:p>
                  </a:txBody>
                  <a:tcPr marL="70754" marR="70754" marT="0" marB="0"/>
                </a:tc>
                <a:tc>
                  <a:txBody>
                    <a:bodyPr/>
                    <a:lstStyle/>
                    <a:p>
                      <a:pPr algn="ctr" fontAlgn="base">
                        <a:lnSpc>
                          <a:spcPct val="115000"/>
                        </a:lnSpc>
                        <a:spcBef>
                          <a:spcPts val="600"/>
                        </a:spcBef>
                        <a:spcAft>
                          <a:spcPts val="0"/>
                        </a:spcAft>
                      </a:pPr>
                      <a:endParaRPr lang="en-GB" sz="1900">
                        <a:effectLst/>
                        <a:latin typeface="Calibri" panose="020F0502020204030204" pitchFamily="34" charset="0"/>
                        <a:ea typeface="Calibri" panose="020F0502020204030204" pitchFamily="34" charset="0"/>
                        <a:cs typeface="Times New Roman" panose="02020603050405020304" pitchFamily="18" charset="0"/>
                      </a:endParaRPr>
                    </a:p>
                  </a:txBody>
                  <a:tcPr marL="70754" marR="70754" marT="0" marB="0"/>
                </a:tc>
                <a:extLst>
                  <a:ext uri="{0D108BD9-81ED-4DB2-BD59-A6C34878D82A}">
                    <a16:rowId xmlns:a16="http://schemas.microsoft.com/office/drawing/2014/main" val="1989090271"/>
                  </a:ext>
                </a:extLst>
              </a:tr>
              <a:tr h="344073">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Jun</a:t>
                      </a:r>
                    </a:p>
                  </a:txBody>
                  <a:tcPr marL="0" marR="0"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710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720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680</a:t>
                      </a:r>
                    </a:p>
                  </a:txBody>
                  <a:tcPr marL="70754" marR="70754" marT="0" marB="0"/>
                </a:tc>
                <a:tc>
                  <a:txBody>
                    <a:bodyPr/>
                    <a:lstStyle/>
                    <a:p>
                      <a:pPr algn="ctr" fontAlgn="base">
                        <a:lnSpc>
                          <a:spcPct val="115000"/>
                        </a:lnSpc>
                        <a:spcBef>
                          <a:spcPts val="600"/>
                        </a:spcBef>
                        <a:spcAft>
                          <a:spcPts val="0"/>
                        </a:spcAft>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0754" marR="70754" marT="0" marB="0"/>
                </a:tc>
                <a:extLst>
                  <a:ext uri="{0D108BD9-81ED-4DB2-BD59-A6C34878D82A}">
                    <a16:rowId xmlns:a16="http://schemas.microsoft.com/office/drawing/2014/main" val="2896375431"/>
                  </a:ext>
                </a:extLst>
              </a:tr>
              <a:tr h="344073">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Aug</a:t>
                      </a:r>
                    </a:p>
                  </a:txBody>
                  <a:tcPr marL="0" marR="0"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640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660.00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640</a:t>
                      </a:r>
                    </a:p>
                  </a:txBody>
                  <a:tcPr marL="70754" marR="70754" marT="0" marB="0"/>
                </a:tc>
                <a:tc>
                  <a:txBody>
                    <a:bodyPr/>
                    <a:lstStyle/>
                    <a:p>
                      <a:pPr algn="ctr" fontAlgn="base">
                        <a:lnSpc>
                          <a:spcPct val="115000"/>
                        </a:lnSpc>
                        <a:spcBef>
                          <a:spcPts val="600"/>
                        </a:spcBef>
                        <a:spcAft>
                          <a:spcPts val="0"/>
                        </a:spcAft>
                      </a:pPr>
                      <a:endParaRPr lang="en-GB" sz="1900">
                        <a:effectLst/>
                        <a:latin typeface="Calibri" panose="020F0502020204030204" pitchFamily="34" charset="0"/>
                        <a:ea typeface="Calibri" panose="020F0502020204030204" pitchFamily="34" charset="0"/>
                        <a:cs typeface="Times New Roman" panose="02020603050405020304" pitchFamily="18" charset="0"/>
                      </a:endParaRPr>
                    </a:p>
                  </a:txBody>
                  <a:tcPr marL="70754" marR="70754" marT="0" marB="0"/>
                </a:tc>
                <a:extLst>
                  <a:ext uri="{0D108BD9-81ED-4DB2-BD59-A6C34878D82A}">
                    <a16:rowId xmlns:a16="http://schemas.microsoft.com/office/drawing/2014/main" val="1378412595"/>
                  </a:ext>
                </a:extLst>
              </a:tr>
              <a:tr h="344073">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Oct</a:t>
                      </a:r>
                    </a:p>
                  </a:txBody>
                  <a:tcPr marL="0" marR="0"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480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520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500</a:t>
                      </a:r>
                    </a:p>
                  </a:txBody>
                  <a:tcPr marL="70754" marR="70754" marT="0" marB="0"/>
                </a:tc>
                <a:tc>
                  <a:txBody>
                    <a:bodyPr/>
                    <a:lstStyle/>
                    <a:p>
                      <a:pPr algn="ctr" fontAlgn="base">
                        <a:lnSpc>
                          <a:spcPct val="115000"/>
                        </a:lnSpc>
                        <a:spcBef>
                          <a:spcPts val="600"/>
                        </a:spcBef>
                        <a:spcAft>
                          <a:spcPts val="0"/>
                        </a:spcAft>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0754" marR="70754" marT="0" marB="0"/>
                </a:tc>
                <a:extLst>
                  <a:ext uri="{0D108BD9-81ED-4DB2-BD59-A6C34878D82A}">
                    <a16:rowId xmlns:a16="http://schemas.microsoft.com/office/drawing/2014/main" val="140964149"/>
                  </a:ext>
                </a:extLst>
              </a:tr>
              <a:tr h="342238">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Dec</a:t>
                      </a:r>
                    </a:p>
                  </a:txBody>
                  <a:tcPr marL="0" marR="0"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400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440</a:t>
                      </a:r>
                    </a:p>
                  </a:txBody>
                  <a:tcPr marL="70754" marR="70754" marT="0" marB="0"/>
                </a:tc>
                <a:tc>
                  <a:txBody>
                    <a:bodyPr/>
                    <a:lstStyle/>
                    <a:p>
                      <a:pPr algn="ctr" fontAlgn="base">
                        <a:lnSpc>
                          <a:spcPct val="115000"/>
                        </a:lnSpc>
                        <a:spcBef>
                          <a:spcPts val="600"/>
                        </a:spcBef>
                        <a:spcAft>
                          <a:spcPts val="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420</a:t>
                      </a:r>
                    </a:p>
                  </a:txBody>
                  <a:tcPr marL="70754" marR="70754" marT="0" marB="0"/>
                </a:tc>
                <a:tc>
                  <a:txBody>
                    <a:bodyPr/>
                    <a:lstStyle/>
                    <a:p>
                      <a:pPr algn="ctr" fontAlgn="base">
                        <a:lnSpc>
                          <a:spcPct val="115000"/>
                        </a:lnSpc>
                        <a:spcBef>
                          <a:spcPts val="600"/>
                        </a:spcBef>
                        <a:spcAft>
                          <a:spcPts val="0"/>
                        </a:spcAft>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0754" marR="70754" marT="0" marB="0"/>
                </a:tc>
                <a:extLst>
                  <a:ext uri="{0D108BD9-81ED-4DB2-BD59-A6C34878D82A}">
                    <a16:rowId xmlns:a16="http://schemas.microsoft.com/office/drawing/2014/main" val="3987476489"/>
                  </a:ext>
                </a:extLst>
              </a:tr>
            </a:tbl>
          </a:graphicData>
        </a:graphic>
      </p:graphicFrame>
    </p:spTree>
    <p:extLst>
      <p:ext uri="{BB962C8B-B14F-4D97-AF65-F5344CB8AC3E}">
        <p14:creationId xmlns:p14="http://schemas.microsoft.com/office/powerpoint/2010/main" val="3631225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4">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8FB2E33-7BF4-4870-81C3-98FB6F6B6E38}"/>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GB" sz="2600" dirty="0">
                <a:solidFill>
                  <a:srgbClr val="FFFFFF"/>
                </a:solidFill>
              </a:rPr>
              <a:t>Test your knowledge</a:t>
            </a:r>
          </a:p>
        </p:txBody>
      </p:sp>
      <p:sp>
        <p:nvSpPr>
          <p:cNvPr id="20" name="Content Placeholder 11">
            <a:extLst>
              <a:ext uri="{FF2B5EF4-FFF2-40B4-BE49-F238E27FC236}">
                <a16:creationId xmlns:a16="http://schemas.microsoft.com/office/drawing/2014/main" id="{84B281EF-E08B-4505-99E4-BE036FC9DBDA}"/>
              </a:ext>
            </a:extLst>
          </p:cNvPr>
          <p:cNvSpPr>
            <a:spLocks noGrp="1"/>
          </p:cNvSpPr>
          <p:nvPr>
            <p:ph idx="1"/>
          </p:nvPr>
        </p:nvSpPr>
        <p:spPr>
          <a:xfrm>
            <a:off x="4038600" y="4884873"/>
            <a:ext cx="7188199" cy="1292090"/>
          </a:xfrm>
        </p:spPr>
        <p:txBody>
          <a:bodyPr>
            <a:normAutofit/>
          </a:bodyPr>
          <a:lstStyle/>
          <a:p>
            <a:pPr marL="0" indent="0" algn="ctr">
              <a:buNone/>
            </a:pPr>
            <a:r>
              <a:rPr lang="en-US" sz="2400" dirty="0"/>
              <a:t>Draw lines of best fit for both of the graphs shown above</a:t>
            </a:r>
          </a:p>
        </p:txBody>
      </p:sp>
      <p:pic>
        <p:nvPicPr>
          <p:cNvPr id="18" name="image45.png">
            <a:extLst>
              <a:ext uri="{FF2B5EF4-FFF2-40B4-BE49-F238E27FC236}">
                <a16:creationId xmlns:a16="http://schemas.microsoft.com/office/drawing/2014/main" id="{E9080201-4127-4CD9-AA3D-8C00F74BF66E}"/>
              </a:ext>
            </a:extLst>
          </p:cNvPr>
          <p:cNvPicPr/>
          <p:nvPr/>
        </p:nvPicPr>
        <p:blipFill>
          <a:blip r:embed="rId2"/>
          <a:srcRect/>
          <a:stretch>
            <a:fillRect/>
          </a:stretch>
        </p:blipFill>
        <p:spPr>
          <a:xfrm>
            <a:off x="3956367" y="901564"/>
            <a:ext cx="3267076" cy="33289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2" name="image49.png">
            <a:extLst>
              <a:ext uri="{FF2B5EF4-FFF2-40B4-BE49-F238E27FC236}">
                <a16:creationId xmlns:a16="http://schemas.microsoft.com/office/drawing/2014/main" id="{F557DE3F-959D-4BC0-B352-4C3CFD7813EE}"/>
              </a:ext>
            </a:extLst>
          </p:cNvPr>
          <p:cNvPicPr/>
          <p:nvPr/>
        </p:nvPicPr>
        <p:blipFill>
          <a:blip r:embed="rId3"/>
          <a:srcRect/>
          <a:stretch>
            <a:fillRect/>
          </a:stretch>
        </p:blipFill>
        <p:spPr>
          <a:xfrm>
            <a:off x="7853680" y="901564"/>
            <a:ext cx="3369491" cy="33289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277383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A5F828-A6C9-491F-80DD-ABC2C622EFB6}"/>
              </a:ext>
            </a:extLst>
          </p:cNvPr>
          <p:cNvSpPr/>
          <p:nvPr/>
        </p:nvSpPr>
        <p:spPr>
          <a:xfrm>
            <a:off x="0" y="0"/>
            <a:ext cx="1727200" cy="6858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8FB2E33-7BF4-4870-81C3-98FB6F6B6E38}"/>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GB" sz="2600" dirty="0">
                <a:solidFill>
                  <a:srgbClr val="FFFFFF"/>
                </a:solidFill>
              </a:rPr>
              <a:t>Test your knowledge</a:t>
            </a:r>
          </a:p>
        </p:txBody>
      </p:sp>
      <p:sp>
        <p:nvSpPr>
          <p:cNvPr id="20" name="Content Placeholder 11">
            <a:extLst>
              <a:ext uri="{FF2B5EF4-FFF2-40B4-BE49-F238E27FC236}">
                <a16:creationId xmlns:a16="http://schemas.microsoft.com/office/drawing/2014/main" id="{84B281EF-E08B-4505-99E4-BE036FC9DBDA}"/>
              </a:ext>
            </a:extLst>
          </p:cNvPr>
          <p:cNvSpPr>
            <a:spLocks noGrp="1"/>
          </p:cNvSpPr>
          <p:nvPr>
            <p:ph idx="1"/>
          </p:nvPr>
        </p:nvSpPr>
        <p:spPr>
          <a:xfrm>
            <a:off x="4038600" y="4884873"/>
            <a:ext cx="7188199" cy="1292090"/>
          </a:xfrm>
        </p:spPr>
        <p:txBody>
          <a:bodyPr>
            <a:normAutofit/>
          </a:bodyPr>
          <a:lstStyle/>
          <a:p>
            <a:pPr marL="0" indent="0" algn="ctr">
              <a:buNone/>
            </a:pPr>
            <a:r>
              <a:rPr lang="en-US" sz="2400" dirty="0"/>
              <a:t>Draw lines of best fit for both of the graphs shown above</a:t>
            </a:r>
          </a:p>
        </p:txBody>
      </p:sp>
      <p:pic>
        <p:nvPicPr>
          <p:cNvPr id="8" name="image50.png">
            <a:extLst>
              <a:ext uri="{FF2B5EF4-FFF2-40B4-BE49-F238E27FC236}">
                <a16:creationId xmlns:a16="http://schemas.microsoft.com/office/drawing/2014/main" id="{6E238994-2C67-467D-9E78-D7371C4AE83C}"/>
              </a:ext>
            </a:extLst>
          </p:cNvPr>
          <p:cNvPicPr/>
          <p:nvPr/>
        </p:nvPicPr>
        <p:blipFill>
          <a:blip r:embed="rId2"/>
          <a:srcRect/>
          <a:stretch>
            <a:fillRect/>
          </a:stretch>
        </p:blipFill>
        <p:spPr>
          <a:xfrm>
            <a:off x="7941404" y="901564"/>
            <a:ext cx="3202845" cy="34894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image53.png">
            <a:extLst>
              <a:ext uri="{FF2B5EF4-FFF2-40B4-BE49-F238E27FC236}">
                <a16:creationId xmlns:a16="http://schemas.microsoft.com/office/drawing/2014/main" id="{36940030-AAAE-491F-B952-87DDAA089C00}"/>
              </a:ext>
            </a:extLst>
          </p:cNvPr>
          <p:cNvPicPr/>
          <p:nvPr/>
        </p:nvPicPr>
        <p:blipFill>
          <a:blip r:embed="rId3"/>
          <a:srcRect/>
          <a:stretch>
            <a:fillRect/>
          </a:stretch>
        </p:blipFill>
        <p:spPr>
          <a:xfrm>
            <a:off x="3962399" y="901565"/>
            <a:ext cx="3305175" cy="34894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274727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D21231D-280A-4F52-AA30-1A55C1B7B970}"/>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GB" sz="2600" dirty="0">
                <a:solidFill>
                  <a:srgbClr val="FFFFFF"/>
                </a:solidFill>
              </a:rPr>
              <a:t>Test your knowledge</a:t>
            </a:r>
          </a:p>
        </p:txBody>
      </p:sp>
      <p:sp>
        <p:nvSpPr>
          <p:cNvPr id="9" name="Content Placeholder 8">
            <a:extLst>
              <a:ext uri="{FF2B5EF4-FFF2-40B4-BE49-F238E27FC236}">
                <a16:creationId xmlns:a16="http://schemas.microsoft.com/office/drawing/2014/main" id="{193EA5B9-1E12-498E-B159-F7D02B4BB977}"/>
              </a:ext>
            </a:extLst>
          </p:cNvPr>
          <p:cNvSpPr>
            <a:spLocks noGrp="1"/>
          </p:cNvSpPr>
          <p:nvPr>
            <p:ph idx="1"/>
          </p:nvPr>
        </p:nvSpPr>
        <p:spPr>
          <a:xfrm>
            <a:off x="4038600" y="4884873"/>
            <a:ext cx="7188199" cy="1292090"/>
          </a:xfrm>
        </p:spPr>
        <p:txBody>
          <a:bodyPr>
            <a:normAutofit/>
          </a:bodyPr>
          <a:lstStyle/>
          <a:p>
            <a:pPr marL="0" indent="0" algn="ctr">
              <a:buNone/>
            </a:pPr>
            <a:r>
              <a:rPr lang="en-US" dirty="0"/>
              <a:t>What is it about a Hooke’s Law graph that makes the trend on the graph more difficult to describe?</a:t>
            </a:r>
          </a:p>
        </p:txBody>
      </p:sp>
      <p:pic>
        <p:nvPicPr>
          <p:cNvPr id="13" name="Picture 12" descr="A picture containing object, train, table, computer&#10;&#10;Description automatically generated">
            <a:extLst>
              <a:ext uri="{FF2B5EF4-FFF2-40B4-BE49-F238E27FC236}">
                <a16:creationId xmlns:a16="http://schemas.microsoft.com/office/drawing/2014/main" id="{5C92546F-24C4-41CF-B8B7-00D6122CDA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2024" y="784359"/>
            <a:ext cx="5387251" cy="3873365"/>
          </a:xfrm>
          <a:prstGeom prst="rect">
            <a:avLst/>
          </a:prstGeom>
        </p:spPr>
      </p:pic>
    </p:spTree>
    <p:extLst>
      <p:ext uri="{BB962C8B-B14F-4D97-AF65-F5344CB8AC3E}">
        <p14:creationId xmlns:p14="http://schemas.microsoft.com/office/powerpoint/2010/main" val="1640968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21D8A2-DAEC-4AE5-9D98-35471EC02CBD}"/>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GB" sz="2600" dirty="0">
                <a:solidFill>
                  <a:srgbClr val="FFFFFF"/>
                </a:solidFill>
              </a:rPr>
              <a:t>Test yourself</a:t>
            </a:r>
          </a:p>
        </p:txBody>
      </p:sp>
      <p:sp>
        <p:nvSpPr>
          <p:cNvPr id="9" name="Content Placeholder 8">
            <a:extLst>
              <a:ext uri="{FF2B5EF4-FFF2-40B4-BE49-F238E27FC236}">
                <a16:creationId xmlns:a16="http://schemas.microsoft.com/office/drawing/2014/main" id="{02484530-D35D-46A3-B3B8-4BEC3A1EF724}"/>
              </a:ext>
            </a:extLst>
          </p:cNvPr>
          <p:cNvSpPr>
            <a:spLocks noGrp="1"/>
          </p:cNvSpPr>
          <p:nvPr>
            <p:ph idx="1"/>
          </p:nvPr>
        </p:nvSpPr>
        <p:spPr>
          <a:xfrm>
            <a:off x="4028440" y="5474153"/>
            <a:ext cx="7188199" cy="1292090"/>
          </a:xfrm>
        </p:spPr>
        <p:txBody>
          <a:bodyPr>
            <a:normAutofit/>
          </a:bodyPr>
          <a:lstStyle/>
          <a:p>
            <a:pPr marL="0" indent="0" algn="ctr">
              <a:buNone/>
            </a:pPr>
            <a:r>
              <a:rPr lang="en-US" dirty="0"/>
              <a:t>Mix and match the key terms with their definitions</a:t>
            </a:r>
          </a:p>
        </p:txBody>
      </p:sp>
      <p:graphicFrame>
        <p:nvGraphicFramePr>
          <p:cNvPr id="7" name="Content Placeholder 3">
            <a:extLst>
              <a:ext uri="{FF2B5EF4-FFF2-40B4-BE49-F238E27FC236}">
                <a16:creationId xmlns:a16="http://schemas.microsoft.com/office/drawing/2014/main" id="{B7AA136F-3818-49FE-B8FC-E03B5A774947}"/>
              </a:ext>
            </a:extLst>
          </p:cNvPr>
          <p:cNvGraphicFramePr>
            <a:graphicFrameLocks/>
          </p:cNvGraphicFramePr>
          <p:nvPr>
            <p:extLst>
              <p:ext uri="{D42A27DB-BD31-4B8C-83A1-F6EECF244321}">
                <p14:modId xmlns:p14="http://schemas.microsoft.com/office/powerpoint/2010/main" val="637927498"/>
              </p:ext>
            </p:extLst>
          </p:nvPr>
        </p:nvGraphicFramePr>
        <p:xfrm>
          <a:off x="3437710" y="422005"/>
          <a:ext cx="7906809" cy="4779339"/>
        </p:xfrm>
        <a:graphic>
          <a:graphicData uri="http://schemas.openxmlformats.org/drawingml/2006/table">
            <a:tbl>
              <a:tblPr firstRow="1" firstCol="1" bandRow="1">
                <a:tableStyleId>{5940675A-B579-460E-94D1-54222C63F5DA}</a:tableStyleId>
              </a:tblPr>
              <a:tblGrid>
                <a:gridCol w="2309641">
                  <a:extLst>
                    <a:ext uri="{9D8B030D-6E8A-4147-A177-3AD203B41FA5}">
                      <a16:colId xmlns:a16="http://schemas.microsoft.com/office/drawing/2014/main" val="3789004659"/>
                    </a:ext>
                  </a:extLst>
                </a:gridCol>
                <a:gridCol w="1634767">
                  <a:extLst>
                    <a:ext uri="{9D8B030D-6E8A-4147-A177-3AD203B41FA5}">
                      <a16:colId xmlns:a16="http://schemas.microsoft.com/office/drawing/2014/main" val="3015890605"/>
                    </a:ext>
                  </a:extLst>
                </a:gridCol>
                <a:gridCol w="3962401">
                  <a:extLst>
                    <a:ext uri="{9D8B030D-6E8A-4147-A177-3AD203B41FA5}">
                      <a16:colId xmlns:a16="http://schemas.microsoft.com/office/drawing/2014/main" val="3480688849"/>
                    </a:ext>
                  </a:extLst>
                </a:gridCol>
              </a:tblGrid>
              <a:tr h="343461">
                <a:tc>
                  <a:txBody>
                    <a:bodyPr/>
                    <a:lstStyle/>
                    <a:p>
                      <a:pPr algn="ctr" fontAlgn="base">
                        <a:lnSpc>
                          <a:spcPct val="115000"/>
                        </a:lnSpc>
                        <a:spcBef>
                          <a:spcPts val="600"/>
                        </a:spcBef>
                        <a:spcAft>
                          <a:spcPts val="0"/>
                        </a:spcAft>
                      </a:pPr>
                      <a:r>
                        <a:rPr lang="en-GB" sz="1900" dirty="0">
                          <a:effectLst/>
                        </a:rPr>
                        <a:t>Key term</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endParaRPr lang="en-GB" sz="1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r>
                        <a:rPr lang="en-GB" sz="1900" baseline="0" dirty="0">
                          <a:effectLst/>
                        </a:rPr>
                        <a:t>Definition</a:t>
                      </a:r>
                      <a:endParaRPr lang="en-GB" sz="19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8059636"/>
                  </a:ext>
                </a:extLst>
              </a:tr>
              <a:tr h="343461">
                <a:tc>
                  <a:txBody>
                    <a:bodyPr/>
                    <a:lstStyle/>
                    <a:p>
                      <a:pPr algn="ctr" fontAlgn="base">
                        <a:lnSpc>
                          <a:spcPct val="115000"/>
                        </a:lnSpc>
                        <a:spcBef>
                          <a:spcPts val="600"/>
                        </a:spcBef>
                        <a:spcAft>
                          <a:spcPts val="0"/>
                        </a:spcAft>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endParaRPr lang="en-GB" sz="190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7650765"/>
                  </a:ext>
                </a:extLst>
              </a:tr>
              <a:tr h="343461">
                <a:tc>
                  <a:txBody>
                    <a:bodyPr/>
                    <a:lstStyle/>
                    <a:p>
                      <a:pPr algn="ctr" fontAlgn="base">
                        <a:lnSpc>
                          <a:spcPct val="115000"/>
                        </a:lnSpc>
                        <a:spcBef>
                          <a:spcPts val="600"/>
                        </a:spcBef>
                        <a:spcAft>
                          <a:spcPts val="0"/>
                        </a:spcAft>
                      </a:pPr>
                      <a:r>
                        <a:rPr lang="en-GB" sz="1800" dirty="0"/>
                        <a:t>Accuracy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endParaRPr lang="en-GB" sz="190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r>
                        <a:rPr lang="en-GB" sz="2000" dirty="0"/>
                        <a:t>The same pattern of results are obtained by another person</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433927"/>
                  </a:ext>
                </a:extLst>
              </a:tr>
              <a:tr h="343461">
                <a:tc>
                  <a:txBody>
                    <a:bodyPr/>
                    <a:lstStyle/>
                    <a:p>
                      <a:pPr algn="ctr" fontAlgn="base">
                        <a:lnSpc>
                          <a:spcPct val="115000"/>
                        </a:lnSpc>
                        <a:spcBef>
                          <a:spcPts val="600"/>
                        </a:spcBef>
                        <a:spcAft>
                          <a:spcPts val="0"/>
                        </a:spcAft>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endParaRPr lang="en-GB" sz="19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1354899"/>
                  </a:ext>
                </a:extLst>
              </a:tr>
              <a:tr h="343461">
                <a:tc>
                  <a:txBody>
                    <a:bodyPr/>
                    <a:lstStyle/>
                    <a:p>
                      <a:pPr algn="ctr" fontAlgn="base">
                        <a:lnSpc>
                          <a:spcPct val="115000"/>
                        </a:lnSpc>
                        <a:spcBef>
                          <a:spcPts val="600"/>
                        </a:spcBef>
                        <a:spcAft>
                          <a:spcPts val="0"/>
                        </a:spcAft>
                      </a:pPr>
                      <a:r>
                        <a:rPr lang="en-GB" sz="1900" dirty="0">
                          <a:effectLst/>
                        </a:rPr>
                        <a:t>Repeatable</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endParaRPr lang="en-GB" sz="190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r>
                        <a:rPr lang="en-GB" sz="2000" dirty="0"/>
                        <a:t>the ability of a measurement to be consistently reproduced </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0026775"/>
                  </a:ext>
                </a:extLst>
              </a:tr>
              <a:tr h="343461">
                <a:tc>
                  <a:txBody>
                    <a:bodyPr/>
                    <a:lstStyle/>
                    <a:p>
                      <a:pPr algn="ctr" fontAlgn="base">
                        <a:lnSpc>
                          <a:spcPct val="115000"/>
                        </a:lnSpc>
                        <a:spcBef>
                          <a:spcPts val="600"/>
                        </a:spcBef>
                        <a:spcAft>
                          <a:spcPts val="0"/>
                        </a:spcAft>
                      </a:pPr>
                      <a:endParaRPr lang="en-GB" sz="1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endParaRPr lang="en-GB" sz="190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63567627"/>
                  </a:ext>
                </a:extLst>
              </a:tr>
              <a:tr h="343461">
                <a:tc>
                  <a:txBody>
                    <a:bodyPr/>
                    <a:lstStyle/>
                    <a:p>
                      <a:pPr algn="ctr" fontAlgn="base">
                        <a:lnSpc>
                          <a:spcPct val="115000"/>
                        </a:lnSpc>
                        <a:spcBef>
                          <a:spcPts val="600"/>
                        </a:spcBef>
                        <a:spcAft>
                          <a:spcPts val="0"/>
                        </a:spcAft>
                      </a:pPr>
                      <a:r>
                        <a:rPr lang="en-GB" sz="1900" dirty="0">
                          <a:effectLst/>
                        </a:rPr>
                        <a:t>Precision</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endParaRPr lang="en-GB" sz="190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15000"/>
                        </a:lnSpc>
                        <a:spcBef>
                          <a:spcPts val="600"/>
                        </a:spcBef>
                        <a:spcAft>
                          <a:spcPts val="0"/>
                        </a:spcAft>
                        <a:buClrTx/>
                        <a:buSzTx/>
                        <a:buFontTx/>
                        <a:buNone/>
                        <a:tabLst/>
                        <a:defRPr/>
                      </a:pPr>
                      <a:r>
                        <a:rPr lang="en-GB" sz="2000" dirty="0"/>
                        <a:t>the proximity of measurement results to the true value</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447462"/>
                  </a:ext>
                </a:extLst>
              </a:tr>
              <a:tr h="343461">
                <a:tc>
                  <a:txBody>
                    <a:bodyPr/>
                    <a:lstStyle/>
                    <a:p>
                      <a:pPr algn="ctr" fontAlgn="base">
                        <a:lnSpc>
                          <a:spcPct val="115000"/>
                        </a:lnSpc>
                        <a:spcBef>
                          <a:spcPts val="600"/>
                        </a:spcBef>
                        <a:spcAft>
                          <a:spcPts val="0"/>
                        </a:spcAft>
                      </a:pPr>
                      <a:endParaRPr lang="en-GB" sz="1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endParaRPr lang="en-GB" sz="190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endParaRPr lang="en-GB" sz="190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87041387"/>
                  </a:ext>
                </a:extLst>
              </a:tr>
              <a:tr h="196053">
                <a:tc>
                  <a:txBody>
                    <a:bodyPr/>
                    <a:lstStyle/>
                    <a:p>
                      <a:pPr algn="ctr" fontAlgn="base">
                        <a:lnSpc>
                          <a:spcPct val="115000"/>
                        </a:lnSpc>
                        <a:spcBef>
                          <a:spcPts val="600"/>
                        </a:spcBef>
                        <a:spcAft>
                          <a:spcPts val="0"/>
                        </a:spcAft>
                      </a:pPr>
                      <a:r>
                        <a:rPr lang="en-GB" sz="1900" dirty="0">
                          <a:effectLst/>
                        </a:rPr>
                        <a:t>Reproducible</a:t>
                      </a: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ase">
                        <a:lnSpc>
                          <a:spcPct val="115000"/>
                        </a:lnSpc>
                        <a:spcBef>
                          <a:spcPts val="600"/>
                        </a:spcBef>
                        <a:spcAft>
                          <a:spcPts val="0"/>
                        </a:spcAft>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base" latinLnBrk="0" hangingPunct="1">
                        <a:lnSpc>
                          <a:spcPct val="115000"/>
                        </a:lnSpc>
                        <a:spcBef>
                          <a:spcPts val="600"/>
                        </a:spcBef>
                        <a:spcAft>
                          <a:spcPts val="0"/>
                        </a:spcAft>
                        <a:buClrTx/>
                        <a:buSzTx/>
                        <a:buFontTx/>
                        <a:buNone/>
                        <a:tabLst/>
                        <a:defRPr/>
                      </a:pPr>
                      <a:r>
                        <a:rPr lang="en-GB" sz="1800" dirty="0"/>
                        <a:t>The same pattern of results are obtained by a different person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fontAlgn="base">
                        <a:lnSpc>
                          <a:spcPct val="115000"/>
                        </a:lnSpc>
                        <a:spcBef>
                          <a:spcPts val="600"/>
                        </a:spcBef>
                        <a:spcAft>
                          <a:spcPts val="0"/>
                        </a:spcAft>
                      </a:pPr>
                      <a:endParaRPr lang="en-GB"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71006" marR="71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1714371"/>
                  </a:ext>
                </a:extLst>
              </a:tr>
            </a:tbl>
          </a:graphicData>
        </a:graphic>
      </p:graphicFrame>
    </p:spTree>
    <p:extLst>
      <p:ext uri="{BB962C8B-B14F-4D97-AF65-F5344CB8AC3E}">
        <p14:creationId xmlns:p14="http://schemas.microsoft.com/office/powerpoint/2010/main" val="1437526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9318-CCAE-484A-8892-971E479134B5}"/>
              </a:ext>
            </a:extLst>
          </p:cNvPr>
          <p:cNvSpPr>
            <a:spLocks noGrp="1"/>
          </p:cNvSpPr>
          <p:nvPr>
            <p:ph type="ctrTitle"/>
          </p:nvPr>
        </p:nvSpPr>
        <p:spPr/>
        <p:txBody>
          <a:bodyPr>
            <a:normAutofit/>
          </a:bodyPr>
          <a:lstStyle/>
          <a:p>
            <a:r>
              <a:rPr lang="en-GB" sz="7200" dirty="0"/>
              <a:t>Extra reading and resources</a:t>
            </a:r>
          </a:p>
        </p:txBody>
      </p:sp>
      <p:sp>
        <p:nvSpPr>
          <p:cNvPr id="3" name="Subtitle 2">
            <a:extLst>
              <a:ext uri="{FF2B5EF4-FFF2-40B4-BE49-F238E27FC236}">
                <a16:creationId xmlns:a16="http://schemas.microsoft.com/office/drawing/2014/main" id="{C79F5E3A-8580-4921-8A11-B8C75F7B09A9}"/>
              </a:ext>
            </a:extLst>
          </p:cNvPr>
          <p:cNvSpPr>
            <a:spLocks noGrp="1"/>
          </p:cNvSpPr>
          <p:nvPr>
            <p:ph type="subTitle" idx="1"/>
          </p:nvPr>
        </p:nvSpPr>
        <p:spPr>
          <a:xfrm>
            <a:off x="1790700" y="4287838"/>
            <a:ext cx="9144000" cy="1655762"/>
          </a:xfrm>
        </p:spPr>
        <p:txBody>
          <a:bodyPr>
            <a:normAutofit/>
          </a:bodyPr>
          <a:lstStyle/>
          <a:p>
            <a:r>
              <a:rPr lang="en-GB" i="1" dirty="0"/>
              <a:t>“I love to travel, I hate to arrive.”</a:t>
            </a:r>
          </a:p>
          <a:p>
            <a:endParaRPr lang="en-GB" i="1" dirty="0"/>
          </a:p>
          <a:p>
            <a:r>
              <a:rPr lang="en-GB" i="1" dirty="0"/>
              <a:t>Albert Einstein</a:t>
            </a:r>
          </a:p>
        </p:txBody>
      </p:sp>
      <p:sp>
        <p:nvSpPr>
          <p:cNvPr id="4" name="Rectangle 3">
            <a:extLst>
              <a:ext uri="{FF2B5EF4-FFF2-40B4-BE49-F238E27FC236}">
                <a16:creationId xmlns:a16="http://schemas.microsoft.com/office/drawing/2014/main" id="{3D609F20-6DCE-4A1E-B78A-B8B14AE4C447}"/>
              </a:ext>
            </a:extLst>
          </p:cNvPr>
          <p:cNvSpPr/>
          <p:nvPr/>
        </p:nvSpPr>
        <p:spPr>
          <a:xfrm>
            <a:off x="495300" y="514350"/>
            <a:ext cx="11201400" cy="5829300"/>
          </a:xfrm>
          <a:prstGeom prst="rect">
            <a:avLst/>
          </a:prstGeom>
          <a:noFill/>
          <a:ln w="88900" cmpd="thickThin">
            <a:solidFill>
              <a:srgbClr val="002060"/>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A person looking at the camera&#10;&#10;Description automatically generated">
            <a:extLst>
              <a:ext uri="{FF2B5EF4-FFF2-40B4-BE49-F238E27FC236}">
                <a16:creationId xmlns:a16="http://schemas.microsoft.com/office/drawing/2014/main" id="{1D30E1EB-21AF-4DE9-8035-AA6BDE9D97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5120" y="4957477"/>
            <a:ext cx="999608" cy="1260443"/>
          </a:xfrm>
          <a:prstGeom prst="rect">
            <a:avLst/>
          </a:prstGeom>
        </p:spPr>
      </p:pic>
    </p:spTree>
    <p:extLst>
      <p:ext uri="{BB962C8B-B14F-4D97-AF65-F5344CB8AC3E}">
        <p14:creationId xmlns:p14="http://schemas.microsoft.com/office/powerpoint/2010/main" val="1838764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C66A4-B790-45A4-BD23-D688EF520CE9}"/>
              </a:ext>
            </a:extLst>
          </p:cNvPr>
          <p:cNvSpPr>
            <a:spLocks noGrp="1"/>
          </p:cNvSpPr>
          <p:nvPr>
            <p:ph type="title"/>
          </p:nvPr>
        </p:nvSpPr>
        <p:spPr/>
        <p:txBody>
          <a:bodyPr/>
          <a:lstStyle/>
          <a:p>
            <a:r>
              <a:rPr lang="en-GB" dirty="0"/>
              <a:t>Books and Content relevant to A-level Physics</a:t>
            </a:r>
          </a:p>
        </p:txBody>
      </p:sp>
      <p:sp>
        <p:nvSpPr>
          <p:cNvPr id="3" name="Content Placeholder 2">
            <a:extLst>
              <a:ext uri="{FF2B5EF4-FFF2-40B4-BE49-F238E27FC236}">
                <a16:creationId xmlns:a16="http://schemas.microsoft.com/office/drawing/2014/main" id="{D7EC2304-5AEF-4BBD-B237-5E64D8809ED3}"/>
              </a:ext>
            </a:extLst>
          </p:cNvPr>
          <p:cNvSpPr>
            <a:spLocks noGrp="1"/>
          </p:cNvSpPr>
          <p:nvPr>
            <p:ph idx="1"/>
          </p:nvPr>
        </p:nvSpPr>
        <p:spPr/>
        <p:txBody>
          <a:bodyPr>
            <a:normAutofit fontScale="92500" lnSpcReduction="10000"/>
          </a:bodyPr>
          <a:lstStyle/>
          <a:p>
            <a:pPr marL="0" indent="0">
              <a:buNone/>
            </a:pPr>
            <a:r>
              <a:rPr lang="en-GB" b="1" u="sng" dirty="0"/>
              <a:t>For a good start:</a:t>
            </a:r>
          </a:p>
          <a:p>
            <a:pPr marL="0" indent="0">
              <a:buNone/>
            </a:pPr>
            <a:r>
              <a:rPr lang="en-GB" dirty="0"/>
              <a:t>Head Start to A-level Physics (CGP A-Level Physics) – This is free to Kindle subscribers</a:t>
            </a:r>
          </a:p>
          <a:p>
            <a:pPr marL="0" indent="0">
              <a:buNone/>
            </a:pPr>
            <a:endParaRPr lang="en-GB" dirty="0"/>
          </a:p>
          <a:p>
            <a:pPr marL="0" indent="0">
              <a:buNone/>
            </a:pPr>
            <a:r>
              <a:rPr lang="en-GB" b="1" u="sng" dirty="0"/>
              <a:t>Texts</a:t>
            </a:r>
          </a:p>
          <a:p>
            <a:pPr marL="0" indent="0">
              <a:buNone/>
            </a:pPr>
            <a:r>
              <a:rPr lang="en-GB" dirty="0"/>
              <a:t>A Level Physics by Roger </a:t>
            </a:r>
            <a:r>
              <a:rPr lang="en-GB" dirty="0" err="1"/>
              <a:t>Muncaster</a:t>
            </a:r>
            <a:r>
              <a:rPr lang="en-GB" dirty="0"/>
              <a:t> </a:t>
            </a:r>
          </a:p>
          <a:p>
            <a:pPr marL="0" indent="0">
              <a:buNone/>
            </a:pPr>
            <a:r>
              <a:rPr lang="en-GB" sz="2000" dirty="0"/>
              <a:t>ISBN 978-0748715848</a:t>
            </a:r>
          </a:p>
          <a:p>
            <a:pPr marL="0" indent="0">
              <a:buNone/>
            </a:pPr>
            <a:endParaRPr lang="en-GB" dirty="0"/>
          </a:p>
          <a:p>
            <a:pPr marL="0" indent="0">
              <a:buNone/>
            </a:pPr>
            <a:r>
              <a:rPr lang="en-GB" dirty="0"/>
              <a:t>A Student's Guide to Waves by Daniel </a:t>
            </a:r>
            <a:r>
              <a:rPr lang="en-GB" dirty="0" err="1"/>
              <a:t>Fleisch</a:t>
            </a:r>
            <a:endParaRPr lang="en-GB" dirty="0"/>
          </a:p>
          <a:p>
            <a:pPr marL="0" indent="0">
              <a:buNone/>
            </a:pPr>
            <a:r>
              <a:rPr lang="en-GB" sz="1900" dirty="0"/>
              <a:t>ISBN 978-1107643260</a:t>
            </a:r>
          </a:p>
        </p:txBody>
      </p:sp>
    </p:spTree>
    <p:extLst>
      <p:ext uri="{BB962C8B-B14F-4D97-AF65-F5344CB8AC3E}">
        <p14:creationId xmlns:p14="http://schemas.microsoft.com/office/powerpoint/2010/main" val="170046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A7EE1-915D-4A15-9581-1C093498401F}"/>
              </a:ext>
            </a:extLst>
          </p:cNvPr>
          <p:cNvSpPr>
            <a:spLocks noGrp="1"/>
          </p:cNvSpPr>
          <p:nvPr>
            <p:ph type="title"/>
          </p:nvPr>
        </p:nvSpPr>
        <p:spPr/>
        <p:txBody>
          <a:bodyPr/>
          <a:lstStyle/>
          <a:p>
            <a:r>
              <a:rPr lang="en-GB" dirty="0"/>
              <a:t>Helpful websites</a:t>
            </a:r>
          </a:p>
        </p:txBody>
      </p:sp>
      <p:sp>
        <p:nvSpPr>
          <p:cNvPr id="3" name="Content Placeholder 2">
            <a:extLst>
              <a:ext uri="{FF2B5EF4-FFF2-40B4-BE49-F238E27FC236}">
                <a16:creationId xmlns:a16="http://schemas.microsoft.com/office/drawing/2014/main" id="{5DEDFD2B-CEB3-451B-9A45-9C3D1CADDA46}"/>
              </a:ext>
            </a:extLst>
          </p:cNvPr>
          <p:cNvSpPr>
            <a:spLocks noGrp="1"/>
          </p:cNvSpPr>
          <p:nvPr>
            <p:ph idx="1"/>
          </p:nvPr>
        </p:nvSpPr>
        <p:spPr/>
        <p:txBody>
          <a:bodyPr/>
          <a:lstStyle/>
          <a:p>
            <a:pPr marL="0" indent="0">
              <a:buNone/>
            </a:pPr>
            <a:r>
              <a:rPr lang="en-GB" dirty="0"/>
              <a:t>Institute of Physics</a:t>
            </a:r>
            <a:endParaRPr lang="en-GB" dirty="0">
              <a:hlinkClick r:id="rId2"/>
            </a:endParaRPr>
          </a:p>
          <a:p>
            <a:pPr marL="0" indent="0">
              <a:buNone/>
            </a:pPr>
            <a:r>
              <a:rPr lang="en-GB" dirty="0">
                <a:hlinkClick r:id="rId2"/>
              </a:rPr>
              <a:t>http://www.iop.org/tailored/students/</a:t>
            </a:r>
            <a:endParaRPr lang="en-GB" dirty="0"/>
          </a:p>
          <a:p>
            <a:endParaRPr lang="en-GB" dirty="0"/>
          </a:p>
          <a:p>
            <a:pPr marL="0" indent="0">
              <a:buNone/>
            </a:pPr>
            <a:r>
              <a:rPr lang="en-GB" dirty="0"/>
              <a:t>The student room</a:t>
            </a:r>
          </a:p>
          <a:p>
            <a:pPr marL="0" indent="0">
              <a:buNone/>
            </a:pPr>
            <a:r>
              <a:rPr lang="en-GB" dirty="0">
                <a:hlinkClick r:id="rId3"/>
              </a:rPr>
              <a:t>https://www.thestudentroom.co.uk/</a:t>
            </a:r>
            <a:endParaRPr lang="en-GB" dirty="0"/>
          </a:p>
          <a:p>
            <a:pPr marL="0" indent="0">
              <a:buNone/>
            </a:pPr>
            <a:endParaRPr lang="en-GB" dirty="0"/>
          </a:p>
          <a:p>
            <a:pPr marL="0" indent="0">
              <a:buNone/>
            </a:pPr>
            <a:r>
              <a:rPr lang="en-GB" dirty="0"/>
              <a:t>New Scientist</a:t>
            </a:r>
          </a:p>
          <a:p>
            <a:pPr marL="0" indent="0">
              <a:buNone/>
            </a:pPr>
            <a:r>
              <a:rPr lang="en-GB" dirty="0">
                <a:hlinkClick r:id="rId4"/>
              </a:rPr>
              <a:t>https://www.newscientist.com/</a:t>
            </a:r>
            <a:endParaRPr lang="en-GB" dirty="0"/>
          </a:p>
        </p:txBody>
      </p:sp>
    </p:spTree>
    <p:extLst>
      <p:ext uri="{BB962C8B-B14F-4D97-AF65-F5344CB8AC3E}">
        <p14:creationId xmlns:p14="http://schemas.microsoft.com/office/powerpoint/2010/main" val="2531970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1661B-6647-4FEA-AFC7-A6A4C924A61F}"/>
              </a:ext>
            </a:extLst>
          </p:cNvPr>
          <p:cNvSpPr>
            <a:spLocks noGrp="1"/>
          </p:cNvSpPr>
          <p:nvPr>
            <p:ph type="title"/>
          </p:nvPr>
        </p:nvSpPr>
        <p:spPr/>
        <p:txBody>
          <a:bodyPr/>
          <a:lstStyle/>
          <a:p>
            <a:pPr algn="ctr"/>
            <a:r>
              <a:rPr lang="en-GB" dirty="0"/>
              <a:t>Relevant books to read</a:t>
            </a:r>
          </a:p>
        </p:txBody>
      </p:sp>
      <p:sp>
        <p:nvSpPr>
          <p:cNvPr id="3" name="Content Placeholder 2">
            <a:extLst>
              <a:ext uri="{FF2B5EF4-FFF2-40B4-BE49-F238E27FC236}">
                <a16:creationId xmlns:a16="http://schemas.microsoft.com/office/drawing/2014/main" id="{CE336209-5EA5-4177-8D38-9D7BF52A65B8}"/>
              </a:ext>
            </a:extLst>
          </p:cNvPr>
          <p:cNvSpPr>
            <a:spLocks noGrp="1"/>
          </p:cNvSpPr>
          <p:nvPr>
            <p:ph idx="1"/>
          </p:nvPr>
        </p:nvSpPr>
        <p:spPr/>
        <p:txBody>
          <a:bodyPr>
            <a:normAutofit fontScale="92500" lnSpcReduction="20000"/>
          </a:bodyPr>
          <a:lstStyle/>
          <a:p>
            <a:pPr marL="0" indent="0">
              <a:buNone/>
            </a:pPr>
            <a:r>
              <a:rPr lang="en-GB" b="1" u="sng" dirty="0"/>
              <a:t>Books for enjoyment</a:t>
            </a:r>
          </a:p>
          <a:p>
            <a:pPr marL="0" indent="0">
              <a:buNone/>
            </a:pPr>
            <a:endParaRPr lang="en-GB" b="1" u="sng" dirty="0"/>
          </a:p>
          <a:p>
            <a:pPr marL="0" indent="0">
              <a:buNone/>
            </a:pPr>
            <a:r>
              <a:rPr lang="en-GB" b="1" dirty="0"/>
              <a:t>A short history of nearly everything </a:t>
            </a:r>
            <a:r>
              <a:rPr lang="en-GB" dirty="0"/>
              <a:t>by Bill Bryson, </a:t>
            </a:r>
          </a:p>
          <a:p>
            <a:pPr marL="0" indent="0">
              <a:buNone/>
            </a:pPr>
            <a:r>
              <a:rPr lang="en-GB" sz="2000" dirty="0"/>
              <a:t>ISBN 978178461859</a:t>
            </a:r>
          </a:p>
          <a:p>
            <a:pPr marL="0" indent="0">
              <a:buNone/>
            </a:pPr>
            <a:endParaRPr lang="en-GB" dirty="0"/>
          </a:p>
          <a:p>
            <a:pPr marL="0" indent="0">
              <a:buNone/>
            </a:pPr>
            <a:r>
              <a:rPr lang="en-GB" b="1" dirty="0"/>
              <a:t>Why does E=mc</a:t>
            </a:r>
            <a:r>
              <a:rPr lang="en-GB" b="1" baseline="30000" dirty="0"/>
              <a:t>2</a:t>
            </a:r>
            <a:r>
              <a:rPr lang="en-GB" b="1" dirty="0"/>
              <a:t>? </a:t>
            </a:r>
            <a:r>
              <a:rPr lang="en-GB" dirty="0"/>
              <a:t>By Professor Brian Cox and Jeff Forshaw</a:t>
            </a:r>
          </a:p>
          <a:p>
            <a:pPr marL="0" indent="0">
              <a:buNone/>
            </a:pPr>
            <a:r>
              <a:rPr lang="en-GB" sz="2000" dirty="0"/>
              <a:t>ISBN 9780306817588</a:t>
            </a:r>
          </a:p>
          <a:p>
            <a:pPr marL="0" indent="0">
              <a:buNone/>
            </a:pPr>
            <a:endParaRPr lang="en-GB" sz="2000" dirty="0"/>
          </a:p>
          <a:p>
            <a:pPr marL="0" indent="0">
              <a:buNone/>
            </a:pPr>
            <a:r>
              <a:rPr lang="en-GB" b="1" dirty="0"/>
              <a:t>What If?: Serious Scientific Answers to Absurd Hypothetical </a:t>
            </a:r>
            <a:r>
              <a:rPr lang="en-GB" dirty="0"/>
              <a:t>by Randall Munroe</a:t>
            </a:r>
          </a:p>
          <a:p>
            <a:pPr marL="0" indent="0">
              <a:buNone/>
            </a:pPr>
            <a:r>
              <a:rPr lang="en-GB" sz="2000" dirty="0"/>
              <a:t>ISBN 9781848549593</a:t>
            </a:r>
          </a:p>
        </p:txBody>
      </p:sp>
    </p:spTree>
    <p:extLst>
      <p:ext uri="{BB962C8B-B14F-4D97-AF65-F5344CB8AC3E}">
        <p14:creationId xmlns:p14="http://schemas.microsoft.com/office/powerpoint/2010/main" val="1455405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9318-CCAE-484A-8892-971E479134B5}"/>
              </a:ext>
            </a:extLst>
          </p:cNvPr>
          <p:cNvSpPr>
            <a:spLocks noGrp="1"/>
          </p:cNvSpPr>
          <p:nvPr>
            <p:ph type="ctrTitle"/>
          </p:nvPr>
        </p:nvSpPr>
        <p:spPr/>
        <p:txBody>
          <a:bodyPr>
            <a:normAutofit/>
          </a:bodyPr>
          <a:lstStyle/>
          <a:p>
            <a:r>
              <a:rPr lang="en-GB" sz="7200" dirty="0"/>
              <a:t>Why Physics?</a:t>
            </a:r>
          </a:p>
        </p:txBody>
      </p:sp>
      <p:sp>
        <p:nvSpPr>
          <p:cNvPr id="3" name="Subtitle 2">
            <a:extLst>
              <a:ext uri="{FF2B5EF4-FFF2-40B4-BE49-F238E27FC236}">
                <a16:creationId xmlns:a16="http://schemas.microsoft.com/office/drawing/2014/main" id="{C79F5E3A-8580-4921-8A11-B8C75F7B09A9}"/>
              </a:ext>
            </a:extLst>
          </p:cNvPr>
          <p:cNvSpPr>
            <a:spLocks noGrp="1"/>
          </p:cNvSpPr>
          <p:nvPr>
            <p:ph type="subTitle" idx="1"/>
          </p:nvPr>
        </p:nvSpPr>
        <p:spPr>
          <a:xfrm>
            <a:off x="1790700" y="4287838"/>
            <a:ext cx="9144000" cy="1655762"/>
          </a:xfrm>
        </p:spPr>
        <p:txBody>
          <a:bodyPr>
            <a:normAutofit lnSpcReduction="10000"/>
          </a:bodyPr>
          <a:lstStyle/>
          <a:p>
            <a:r>
              <a:rPr lang="en-GB" i="1" dirty="0"/>
              <a:t>“Try not to become a man of success, but rather try to become a man of value.”</a:t>
            </a:r>
          </a:p>
          <a:p>
            <a:endParaRPr lang="en-GB" i="1" dirty="0"/>
          </a:p>
          <a:p>
            <a:r>
              <a:rPr lang="en-GB" i="1" dirty="0"/>
              <a:t>Albert Einstein</a:t>
            </a:r>
          </a:p>
        </p:txBody>
      </p:sp>
      <p:sp>
        <p:nvSpPr>
          <p:cNvPr id="4" name="Rectangle 3">
            <a:extLst>
              <a:ext uri="{FF2B5EF4-FFF2-40B4-BE49-F238E27FC236}">
                <a16:creationId xmlns:a16="http://schemas.microsoft.com/office/drawing/2014/main" id="{3D609F20-6DCE-4A1E-B78A-B8B14AE4C447}"/>
              </a:ext>
            </a:extLst>
          </p:cNvPr>
          <p:cNvSpPr/>
          <p:nvPr/>
        </p:nvSpPr>
        <p:spPr>
          <a:xfrm>
            <a:off x="495300" y="514350"/>
            <a:ext cx="11201400" cy="5829300"/>
          </a:xfrm>
          <a:prstGeom prst="rect">
            <a:avLst/>
          </a:prstGeom>
          <a:noFill/>
          <a:ln w="88900" cmpd="thickThin">
            <a:solidFill>
              <a:srgbClr val="002060"/>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A person looking at the camera&#10;&#10;Description automatically generated">
            <a:extLst>
              <a:ext uri="{FF2B5EF4-FFF2-40B4-BE49-F238E27FC236}">
                <a16:creationId xmlns:a16="http://schemas.microsoft.com/office/drawing/2014/main" id="{1D30E1EB-21AF-4DE9-8035-AA6BDE9D97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5120" y="4957477"/>
            <a:ext cx="999608" cy="1260443"/>
          </a:xfrm>
          <a:prstGeom prst="rect">
            <a:avLst/>
          </a:prstGeom>
        </p:spPr>
      </p:pic>
    </p:spTree>
    <p:extLst>
      <p:ext uri="{BB962C8B-B14F-4D97-AF65-F5344CB8AC3E}">
        <p14:creationId xmlns:p14="http://schemas.microsoft.com/office/powerpoint/2010/main" val="3806631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9318-CCAE-484A-8892-971E479134B5}"/>
              </a:ext>
            </a:extLst>
          </p:cNvPr>
          <p:cNvSpPr>
            <a:spLocks noGrp="1"/>
          </p:cNvSpPr>
          <p:nvPr>
            <p:ph type="ctrTitle"/>
          </p:nvPr>
        </p:nvSpPr>
        <p:spPr/>
        <p:txBody>
          <a:bodyPr>
            <a:normAutofit/>
          </a:bodyPr>
          <a:lstStyle/>
          <a:p>
            <a:r>
              <a:rPr lang="en-GB" sz="7200" dirty="0"/>
              <a:t>Mathematical skills – Using numbers</a:t>
            </a:r>
          </a:p>
        </p:txBody>
      </p:sp>
      <p:sp>
        <p:nvSpPr>
          <p:cNvPr id="3" name="Subtitle 2">
            <a:extLst>
              <a:ext uri="{FF2B5EF4-FFF2-40B4-BE49-F238E27FC236}">
                <a16:creationId xmlns:a16="http://schemas.microsoft.com/office/drawing/2014/main" id="{C79F5E3A-8580-4921-8A11-B8C75F7B09A9}"/>
              </a:ext>
            </a:extLst>
          </p:cNvPr>
          <p:cNvSpPr>
            <a:spLocks noGrp="1"/>
          </p:cNvSpPr>
          <p:nvPr>
            <p:ph type="subTitle" idx="1"/>
          </p:nvPr>
        </p:nvSpPr>
        <p:spPr>
          <a:xfrm>
            <a:off x="1790700" y="4287838"/>
            <a:ext cx="9144000" cy="1655762"/>
          </a:xfrm>
        </p:spPr>
        <p:txBody>
          <a:bodyPr>
            <a:normAutofit lnSpcReduction="10000"/>
          </a:bodyPr>
          <a:lstStyle/>
          <a:p>
            <a:r>
              <a:rPr lang="en-GB" i="1" dirty="0"/>
              <a:t>“Not everything that can be counted, counts and not everything that counts can be counted”</a:t>
            </a:r>
          </a:p>
          <a:p>
            <a:endParaRPr lang="en-GB" i="1" dirty="0"/>
          </a:p>
          <a:p>
            <a:r>
              <a:rPr lang="en-GB" i="1" dirty="0"/>
              <a:t>Albert Einstein</a:t>
            </a:r>
          </a:p>
        </p:txBody>
      </p:sp>
      <p:sp>
        <p:nvSpPr>
          <p:cNvPr id="4" name="Rectangle 3">
            <a:extLst>
              <a:ext uri="{FF2B5EF4-FFF2-40B4-BE49-F238E27FC236}">
                <a16:creationId xmlns:a16="http://schemas.microsoft.com/office/drawing/2014/main" id="{3D609F20-6DCE-4A1E-B78A-B8B14AE4C447}"/>
              </a:ext>
            </a:extLst>
          </p:cNvPr>
          <p:cNvSpPr/>
          <p:nvPr/>
        </p:nvSpPr>
        <p:spPr>
          <a:xfrm>
            <a:off x="495300" y="514350"/>
            <a:ext cx="11201400" cy="5829300"/>
          </a:xfrm>
          <a:prstGeom prst="rect">
            <a:avLst/>
          </a:prstGeom>
          <a:noFill/>
          <a:ln w="88900" cmpd="thickThin">
            <a:solidFill>
              <a:srgbClr val="002060"/>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A person looking at the camera&#10;&#10;Description automatically generated">
            <a:extLst>
              <a:ext uri="{FF2B5EF4-FFF2-40B4-BE49-F238E27FC236}">
                <a16:creationId xmlns:a16="http://schemas.microsoft.com/office/drawing/2014/main" id="{1D30E1EB-21AF-4DE9-8035-AA6BDE9D97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5120" y="4957477"/>
            <a:ext cx="999608" cy="1260443"/>
          </a:xfrm>
          <a:prstGeom prst="rect">
            <a:avLst/>
          </a:prstGeom>
        </p:spPr>
      </p:pic>
    </p:spTree>
    <p:extLst>
      <p:ext uri="{BB962C8B-B14F-4D97-AF65-F5344CB8AC3E}">
        <p14:creationId xmlns:p14="http://schemas.microsoft.com/office/powerpoint/2010/main" val="3435674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C77E0-D683-42A4-8484-58A9B6142CCE}"/>
              </a:ext>
            </a:extLst>
          </p:cNvPr>
          <p:cNvSpPr>
            <a:spLocks noGrp="1"/>
          </p:cNvSpPr>
          <p:nvPr>
            <p:ph type="title"/>
          </p:nvPr>
        </p:nvSpPr>
        <p:spPr/>
        <p:txBody>
          <a:bodyPr/>
          <a:lstStyle/>
          <a:p>
            <a:pPr algn="ctr"/>
            <a:r>
              <a:rPr lang="en-GB" dirty="0"/>
              <a:t>Physics makes you think about why things behave how they do</a:t>
            </a:r>
          </a:p>
        </p:txBody>
      </p:sp>
      <p:pic>
        <p:nvPicPr>
          <p:cNvPr id="4" name="Online Media 3" title="Top 5 Mind-Bending Discoveries in Physics">
            <a:hlinkClick r:id="" action="ppaction://media"/>
            <a:extLst>
              <a:ext uri="{FF2B5EF4-FFF2-40B4-BE49-F238E27FC236}">
                <a16:creationId xmlns:a16="http://schemas.microsoft.com/office/drawing/2014/main" id="{68FEB8C8-F918-4533-A4CC-8A1988A59727}"/>
              </a:ext>
            </a:extLst>
          </p:cNvPr>
          <p:cNvPicPr>
            <a:picLocks noGrp="1" noRot="1" noChangeAspect="1"/>
          </p:cNvPicPr>
          <p:nvPr>
            <p:ph idx="1"/>
            <a:videoFile r:link="rId1"/>
          </p:nvPr>
        </p:nvPicPr>
        <p:blipFill>
          <a:blip r:embed="rId3"/>
          <a:stretch>
            <a:fillRect/>
          </a:stretch>
        </p:blipFill>
        <p:spPr>
          <a:xfrm>
            <a:off x="2228850" y="1825625"/>
            <a:ext cx="7735888" cy="4351338"/>
          </a:xfrm>
          <a:prstGeom prst="rect">
            <a:avLst/>
          </a:prstGeom>
        </p:spPr>
      </p:pic>
    </p:spTree>
    <p:extLst>
      <p:ext uri="{BB962C8B-B14F-4D97-AF65-F5344CB8AC3E}">
        <p14:creationId xmlns:p14="http://schemas.microsoft.com/office/powerpoint/2010/main" val="317607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583B9-5E7D-4793-AA20-2350889B5281}"/>
              </a:ext>
            </a:extLst>
          </p:cNvPr>
          <p:cNvSpPr>
            <a:spLocks noGrp="1"/>
          </p:cNvSpPr>
          <p:nvPr>
            <p:ph type="title"/>
          </p:nvPr>
        </p:nvSpPr>
        <p:spPr>
          <a:xfrm>
            <a:off x="838200" y="294005"/>
            <a:ext cx="10515600" cy="1325563"/>
          </a:xfrm>
        </p:spPr>
        <p:txBody>
          <a:bodyPr/>
          <a:lstStyle/>
          <a:p>
            <a:pPr algn="ctr"/>
            <a:r>
              <a:rPr lang="en-GB" dirty="0"/>
              <a:t>Some careers that Physics can lead to</a:t>
            </a:r>
          </a:p>
        </p:txBody>
      </p:sp>
      <p:sp>
        <p:nvSpPr>
          <p:cNvPr id="3" name="Content Placeholder 2">
            <a:extLst>
              <a:ext uri="{FF2B5EF4-FFF2-40B4-BE49-F238E27FC236}">
                <a16:creationId xmlns:a16="http://schemas.microsoft.com/office/drawing/2014/main" id="{F2D5A39F-01C3-45D8-8762-2A98AA3AF04E}"/>
              </a:ext>
            </a:extLst>
          </p:cNvPr>
          <p:cNvSpPr>
            <a:spLocks noGrp="1"/>
          </p:cNvSpPr>
          <p:nvPr>
            <p:ph idx="1"/>
          </p:nvPr>
        </p:nvSpPr>
        <p:spPr/>
        <p:txBody>
          <a:bodyPr>
            <a:normAutofit fontScale="85000" lnSpcReduction="20000"/>
          </a:bodyPr>
          <a:lstStyle/>
          <a:p>
            <a:pPr>
              <a:buFont typeface="Wingdings" panose="05000000000000000000" pitchFamily="2" charset="2"/>
              <a:buChar char="v"/>
            </a:pPr>
            <a:r>
              <a:rPr lang="en-GB" dirty="0"/>
              <a:t>Geophysicist/field seismologist </a:t>
            </a:r>
          </a:p>
          <a:p>
            <a:pPr>
              <a:buFont typeface="Wingdings" panose="05000000000000000000" pitchFamily="2" charset="2"/>
              <a:buChar char="v"/>
            </a:pPr>
            <a:r>
              <a:rPr lang="en-GB" dirty="0"/>
              <a:t>Healthcare scientist, medical physics </a:t>
            </a:r>
          </a:p>
          <a:p>
            <a:pPr>
              <a:buFont typeface="Wingdings" panose="05000000000000000000" pitchFamily="2" charset="2"/>
              <a:buChar char="v"/>
            </a:pPr>
            <a:r>
              <a:rPr lang="en-GB" dirty="0"/>
              <a:t>Higher education lecturer or secondary school teacher </a:t>
            </a:r>
          </a:p>
          <a:p>
            <a:pPr>
              <a:buFont typeface="Wingdings" panose="05000000000000000000" pitchFamily="2" charset="2"/>
              <a:buChar char="v"/>
            </a:pPr>
            <a:r>
              <a:rPr lang="en-GB" dirty="0"/>
              <a:t>Radiation protection practitioner </a:t>
            </a:r>
          </a:p>
          <a:p>
            <a:pPr>
              <a:buFont typeface="Wingdings" panose="05000000000000000000" pitchFamily="2" charset="2"/>
              <a:buChar char="v"/>
            </a:pPr>
            <a:r>
              <a:rPr lang="en-GB" dirty="0"/>
              <a:t>Research scientist (physical sciences) </a:t>
            </a:r>
          </a:p>
          <a:p>
            <a:pPr>
              <a:buFont typeface="Wingdings" panose="05000000000000000000" pitchFamily="2" charset="2"/>
              <a:buChar char="v"/>
            </a:pPr>
            <a:r>
              <a:rPr lang="en-GB" dirty="0"/>
              <a:t>Scientific laboratory technician </a:t>
            </a:r>
          </a:p>
          <a:p>
            <a:pPr>
              <a:buFont typeface="Wingdings" panose="05000000000000000000" pitchFamily="2" charset="2"/>
              <a:buChar char="v"/>
            </a:pPr>
            <a:r>
              <a:rPr lang="en-GB" dirty="0"/>
              <a:t>Meteorologist </a:t>
            </a:r>
          </a:p>
          <a:p>
            <a:pPr>
              <a:buFont typeface="Wingdings" panose="05000000000000000000" pitchFamily="2" charset="2"/>
              <a:buChar char="v"/>
            </a:pPr>
            <a:r>
              <a:rPr lang="en-GB" dirty="0"/>
              <a:t>Engineering </a:t>
            </a:r>
          </a:p>
          <a:p>
            <a:pPr>
              <a:buFont typeface="Wingdings" panose="05000000000000000000" pitchFamily="2" charset="2"/>
              <a:buChar char="v"/>
            </a:pPr>
            <a:r>
              <a:rPr lang="en-GB" dirty="0"/>
              <a:t>Product/process development scientist </a:t>
            </a:r>
          </a:p>
          <a:p>
            <a:pPr>
              <a:buFont typeface="Wingdings" panose="05000000000000000000" pitchFamily="2" charset="2"/>
              <a:buChar char="v"/>
            </a:pPr>
            <a:r>
              <a:rPr lang="en-GB" dirty="0"/>
              <a:t>Systems developer </a:t>
            </a:r>
          </a:p>
          <a:p>
            <a:pPr>
              <a:buFont typeface="Wingdings" panose="05000000000000000000" pitchFamily="2" charset="2"/>
              <a:buChar char="v"/>
            </a:pPr>
            <a:r>
              <a:rPr lang="en-GB" dirty="0"/>
              <a:t>Nanotechnology</a:t>
            </a:r>
          </a:p>
        </p:txBody>
      </p:sp>
    </p:spTree>
    <p:extLst>
      <p:ext uri="{BB962C8B-B14F-4D97-AF65-F5344CB8AC3E}">
        <p14:creationId xmlns:p14="http://schemas.microsoft.com/office/powerpoint/2010/main" val="93477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7CB2D6A-D320-415B-9DF4-BC80AE94BC1D}"/>
              </a:ext>
            </a:extLst>
          </p:cNvPr>
          <p:cNvSpPr>
            <a:spLocks noGrp="1"/>
          </p:cNvSpPr>
          <p:nvPr>
            <p:ph type="title"/>
          </p:nvPr>
        </p:nvSpPr>
        <p:spPr>
          <a:xfrm>
            <a:off x="841247" y="978619"/>
            <a:ext cx="3410712" cy="1106424"/>
          </a:xfrm>
        </p:spPr>
        <p:txBody>
          <a:bodyPr>
            <a:normAutofit/>
          </a:bodyPr>
          <a:lstStyle/>
          <a:p>
            <a:r>
              <a:rPr lang="en-GB" sz="2800"/>
              <a:t>Prefixes</a:t>
            </a:r>
          </a:p>
        </p:txBody>
      </p:sp>
      <p:sp>
        <p:nvSpPr>
          <p:cNvPr id="17" name="Rectangle 16">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093976"/>
            <a:ext cx="3328416"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 name="Content Placeholder 9">
            <a:extLst>
              <a:ext uri="{FF2B5EF4-FFF2-40B4-BE49-F238E27FC236}">
                <a16:creationId xmlns:a16="http://schemas.microsoft.com/office/drawing/2014/main" id="{CE7C020E-2DAE-4A84-B2CB-316188AFDA09}"/>
              </a:ext>
            </a:extLst>
          </p:cNvPr>
          <p:cNvSpPr>
            <a:spLocks noGrp="1"/>
          </p:cNvSpPr>
          <p:nvPr>
            <p:ph idx="1"/>
          </p:nvPr>
        </p:nvSpPr>
        <p:spPr>
          <a:xfrm>
            <a:off x="841248" y="2252870"/>
            <a:ext cx="3412219" cy="3560251"/>
          </a:xfrm>
        </p:spPr>
        <p:txBody>
          <a:bodyPr>
            <a:normAutofit/>
          </a:bodyPr>
          <a:lstStyle/>
          <a:p>
            <a:pPr marL="0" indent="0">
              <a:buNone/>
            </a:pPr>
            <a:r>
              <a:rPr lang="en-GB" i="1" dirty="0"/>
              <a:t>Physics deals with quantities from the very large to the very small. </a:t>
            </a:r>
          </a:p>
          <a:p>
            <a:pPr marL="0" indent="0">
              <a:buNone/>
            </a:pPr>
            <a:r>
              <a:rPr lang="en-GB" i="1" dirty="0"/>
              <a:t>A prefix is something that goes in front of a unit and acts as a multiplier. </a:t>
            </a:r>
            <a:endParaRPr lang="en-US" sz="1700" dirty="0"/>
          </a:p>
        </p:txBody>
      </p:sp>
      <p:graphicFrame>
        <p:nvGraphicFramePr>
          <p:cNvPr id="8" name="Content Placeholder 4">
            <a:extLst>
              <a:ext uri="{FF2B5EF4-FFF2-40B4-BE49-F238E27FC236}">
                <a16:creationId xmlns:a16="http://schemas.microsoft.com/office/drawing/2014/main" id="{9D0AAD31-F00A-4B0F-AD11-5DDA8CBAE60C}"/>
              </a:ext>
            </a:extLst>
          </p:cNvPr>
          <p:cNvGraphicFramePr>
            <a:graphicFrameLocks/>
          </p:cNvGraphicFramePr>
          <p:nvPr>
            <p:extLst>
              <p:ext uri="{D42A27DB-BD31-4B8C-83A1-F6EECF244321}">
                <p14:modId xmlns:p14="http://schemas.microsoft.com/office/powerpoint/2010/main" val="945938904"/>
              </p:ext>
            </p:extLst>
          </p:nvPr>
        </p:nvGraphicFramePr>
        <p:xfrm>
          <a:off x="5120640" y="664460"/>
          <a:ext cx="6656836" cy="5428505"/>
        </p:xfrm>
        <a:graphic>
          <a:graphicData uri="http://schemas.openxmlformats.org/drawingml/2006/table">
            <a:tbl>
              <a:tblPr firstRow="1" bandRow="1">
                <a:tableStyleId>{8799B23B-EC83-4686-B30A-512413B5E67A}</a:tableStyleId>
              </a:tblPr>
              <a:tblGrid>
                <a:gridCol w="773608">
                  <a:extLst>
                    <a:ext uri="{9D8B030D-6E8A-4147-A177-3AD203B41FA5}">
                      <a16:colId xmlns:a16="http://schemas.microsoft.com/office/drawing/2014/main" val="126980915"/>
                    </a:ext>
                  </a:extLst>
                </a:gridCol>
                <a:gridCol w="687069">
                  <a:extLst>
                    <a:ext uri="{9D8B030D-6E8A-4147-A177-3AD203B41FA5}">
                      <a16:colId xmlns:a16="http://schemas.microsoft.com/office/drawing/2014/main" val="4154494889"/>
                    </a:ext>
                  </a:extLst>
                </a:gridCol>
                <a:gridCol w="690831">
                  <a:extLst>
                    <a:ext uri="{9D8B030D-6E8A-4147-A177-3AD203B41FA5}">
                      <a16:colId xmlns:a16="http://schemas.microsoft.com/office/drawing/2014/main" val="4287789910"/>
                    </a:ext>
                  </a:extLst>
                </a:gridCol>
                <a:gridCol w="2486215">
                  <a:extLst>
                    <a:ext uri="{9D8B030D-6E8A-4147-A177-3AD203B41FA5}">
                      <a16:colId xmlns:a16="http://schemas.microsoft.com/office/drawing/2014/main" val="362686185"/>
                    </a:ext>
                  </a:extLst>
                </a:gridCol>
                <a:gridCol w="1140153">
                  <a:extLst>
                    <a:ext uri="{9D8B030D-6E8A-4147-A177-3AD203B41FA5}">
                      <a16:colId xmlns:a16="http://schemas.microsoft.com/office/drawing/2014/main" val="788020507"/>
                    </a:ext>
                  </a:extLst>
                </a:gridCol>
                <a:gridCol w="878960">
                  <a:extLst>
                    <a:ext uri="{9D8B030D-6E8A-4147-A177-3AD203B41FA5}">
                      <a16:colId xmlns:a16="http://schemas.microsoft.com/office/drawing/2014/main" val="1375089743"/>
                    </a:ext>
                  </a:extLst>
                </a:gridCol>
              </a:tblGrid>
              <a:tr h="257135">
                <a:tc>
                  <a:txBody>
                    <a:bodyPr/>
                    <a:lstStyle/>
                    <a:p>
                      <a:pPr algn="ctr">
                        <a:lnSpc>
                          <a:spcPct val="115000"/>
                        </a:lnSpc>
                        <a:spcAft>
                          <a:spcPts val="0"/>
                        </a:spcAft>
                      </a:pPr>
                      <a:r>
                        <a:rPr lang="en-GB" sz="1300">
                          <a:effectLst/>
                        </a:rPr>
                        <a:t>Symbol</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Name</a:t>
                      </a:r>
                      <a:endParaRPr lang="en-GB" sz="1300">
                        <a:effectLst/>
                        <a:latin typeface="Calibri" panose="020F0502020204030204" pitchFamily="34" charset="0"/>
                        <a:ea typeface="Calibri" panose="020F0502020204030204" pitchFamily="34" charset="0"/>
                      </a:endParaRPr>
                    </a:p>
                  </a:txBody>
                  <a:tcPr marL="80907" marR="80907" marT="0" marB="0"/>
                </a:tc>
                <a:tc gridSpan="2">
                  <a:txBody>
                    <a:bodyPr/>
                    <a:lstStyle/>
                    <a:p>
                      <a:pPr algn="ctr">
                        <a:lnSpc>
                          <a:spcPct val="115000"/>
                        </a:lnSpc>
                        <a:spcAft>
                          <a:spcPts val="0"/>
                        </a:spcAft>
                      </a:pPr>
                      <a:r>
                        <a:rPr lang="en-GB" sz="1300">
                          <a:effectLst/>
                        </a:rPr>
                        <a:t>What it means</a:t>
                      </a:r>
                      <a:endParaRPr lang="en-GB" sz="1300">
                        <a:effectLst/>
                        <a:latin typeface="Calibri" panose="020F0502020204030204" pitchFamily="34" charset="0"/>
                        <a:ea typeface="Calibri" panose="020F0502020204030204" pitchFamily="34" charset="0"/>
                      </a:endParaRPr>
                    </a:p>
                  </a:txBody>
                  <a:tcPr marL="80907" marR="80907" marT="0" marB="0"/>
                </a:tc>
                <a:tc hMerge="1">
                  <a:txBody>
                    <a:bodyPr/>
                    <a:lstStyle/>
                    <a:p>
                      <a:endParaRPr lang="en-GB"/>
                    </a:p>
                  </a:txBody>
                  <a:tcPr/>
                </a:tc>
                <a:tc gridSpan="2">
                  <a:txBody>
                    <a:bodyPr/>
                    <a:lstStyle/>
                    <a:p>
                      <a:pPr algn="ctr">
                        <a:lnSpc>
                          <a:spcPct val="115000"/>
                        </a:lnSpc>
                        <a:spcAft>
                          <a:spcPts val="0"/>
                        </a:spcAft>
                      </a:pPr>
                      <a:r>
                        <a:rPr lang="en-GB" sz="1300">
                          <a:effectLst/>
                        </a:rPr>
                        <a:t>How to convert</a:t>
                      </a:r>
                      <a:endParaRPr lang="en-GB" sz="1300">
                        <a:effectLst/>
                        <a:latin typeface="Calibri" panose="020F0502020204030204" pitchFamily="34" charset="0"/>
                        <a:ea typeface="Calibri" panose="020F0502020204030204" pitchFamily="34" charset="0"/>
                      </a:endParaRPr>
                    </a:p>
                  </a:txBody>
                  <a:tcPr marL="80907" marR="80907" marT="0" marB="0"/>
                </a:tc>
                <a:tc hMerge="1">
                  <a:txBody>
                    <a:bodyPr/>
                    <a:lstStyle/>
                    <a:p>
                      <a:endParaRPr lang="en-GB"/>
                    </a:p>
                  </a:txBody>
                  <a:tcPr/>
                </a:tc>
                <a:extLst>
                  <a:ext uri="{0D108BD9-81ED-4DB2-BD59-A6C34878D82A}">
                    <a16:rowId xmlns:a16="http://schemas.microsoft.com/office/drawing/2014/main" val="2725381040"/>
                  </a:ext>
                </a:extLst>
              </a:tr>
              <a:tr h="315380">
                <a:tc>
                  <a:txBody>
                    <a:bodyPr/>
                    <a:lstStyle/>
                    <a:p>
                      <a:pPr algn="ctr">
                        <a:lnSpc>
                          <a:spcPct val="115000"/>
                        </a:lnSpc>
                        <a:spcAft>
                          <a:spcPts val="0"/>
                        </a:spcAft>
                      </a:pPr>
                      <a:r>
                        <a:rPr lang="en-GB" sz="1300">
                          <a:effectLst/>
                        </a:rPr>
                        <a:t>P</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peta</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700">
                          <a:effectLst/>
                        </a:rPr>
                        <a:t>10</a:t>
                      </a:r>
                      <a:r>
                        <a:rPr lang="en-GB" sz="1700" baseline="30000">
                          <a:effectLst/>
                        </a:rPr>
                        <a:t>15</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nSpc>
                          <a:spcPct val="115000"/>
                        </a:lnSpc>
                        <a:spcAft>
                          <a:spcPts val="0"/>
                        </a:spcAft>
                      </a:pPr>
                      <a:r>
                        <a:rPr lang="en-GB" sz="1300">
                          <a:effectLst/>
                        </a:rPr>
                        <a:t>1000000000000000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x1000</a:t>
                      </a:r>
                      <a:endParaRPr lang="en-GB" sz="1300">
                        <a:effectLst/>
                        <a:latin typeface="Calibri" panose="020F0502020204030204" pitchFamily="34" charset="0"/>
                        <a:ea typeface="Calibri" panose="020F0502020204030204" pitchFamily="34" charset="0"/>
                      </a:endParaRPr>
                    </a:p>
                  </a:txBody>
                  <a:tcPr marL="80907" marR="80907" marT="0" marB="0" anchor="ctr"/>
                </a:tc>
                <a:extLst>
                  <a:ext uri="{0D108BD9-81ED-4DB2-BD59-A6C34878D82A}">
                    <a16:rowId xmlns:a16="http://schemas.microsoft.com/office/drawing/2014/main" val="473245490"/>
                  </a:ext>
                </a:extLst>
              </a:tr>
              <a:tr h="485599">
                <a:tc>
                  <a:txBody>
                    <a:bodyPr/>
                    <a:lstStyle/>
                    <a:p>
                      <a:pPr algn="ctr">
                        <a:lnSpc>
                          <a:spcPct val="115000"/>
                        </a:lnSpc>
                        <a:spcAft>
                          <a:spcPts val="0"/>
                        </a:spcAft>
                      </a:pPr>
                      <a:r>
                        <a:rPr lang="en-GB" sz="1300">
                          <a:effectLst/>
                        </a:rPr>
                        <a:t>T</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tera</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700">
                          <a:effectLst/>
                        </a:rPr>
                        <a:t>10</a:t>
                      </a:r>
                      <a:r>
                        <a:rPr lang="en-GB" sz="1700" baseline="30000">
                          <a:effectLst/>
                        </a:rPr>
                        <a:t>12</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nSpc>
                          <a:spcPct val="115000"/>
                        </a:lnSpc>
                        <a:spcAft>
                          <a:spcPts val="0"/>
                        </a:spcAft>
                        <a:tabLst>
                          <a:tab pos="201295" algn="l"/>
                        </a:tabLst>
                      </a:pPr>
                      <a:r>
                        <a:rPr lang="en-GB" sz="1300">
                          <a:effectLst/>
                        </a:rPr>
                        <a:t>	1000000000000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 1000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x1000</a:t>
                      </a:r>
                      <a:endParaRPr lang="en-GB" sz="1300">
                        <a:effectLst/>
                        <a:latin typeface="Calibri" panose="020F0502020204030204" pitchFamily="34" charset="0"/>
                        <a:ea typeface="Calibri" panose="020F0502020204030204" pitchFamily="34" charset="0"/>
                      </a:endParaRPr>
                    </a:p>
                  </a:txBody>
                  <a:tcPr marL="80907" marR="80907" marT="0" marB="0" anchor="ctr"/>
                </a:tc>
                <a:extLst>
                  <a:ext uri="{0D108BD9-81ED-4DB2-BD59-A6C34878D82A}">
                    <a16:rowId xmlns:a16="http://schemas.microsoft.com/office/drawing/2014/main" val="2690983316"/>
                  </a:ext>
                </a:extLst>
              </a:tr>
              <a:tr h="485599">
                <a:tc>
                  <a:txBody>
                    <a:bodyPr/>
                    <a:lstStyle/>
                    <a:p>
                      <a:pPr algn="ctr">
                        <a:lnSpc>
                          <a:spcPct val="115000"/>
                        </a:lnSpc>
                        <a:spcAft>
                          <a:spcPts val="0"/>
                        </a:spcAft>
                      </a:pPr>
                      <a:r>
                        <a:rPr lang="en-GB" sz="1300">
                          <a:effectLst/>
                        </a:rPr>
                        <a:t>G</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giga</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700">
                          <a:effectLst/>
                        </a:rPr>
                        <a:t>10</a:t>
                      </a:r>
                      <a:r>
                        <a:rPr lang="en-GB" sz="1700" baseline="30000">
                          <a:effectLst/>
                        </a:rPr>
                        <a:t>9</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nSpc>
                          <a:spcPct val="115000"/>
                        </a:lnSpc>
                        <a:spcAft>
                          <a:spcPts val="0"/>
                        </a:spcAft>
                        <a:tabLst>
                          <a:tab pos="408305" algn="l"/>
                        </a:tabLst>
                      </a:pPr>
                      <a:r>
                        <a:rPr lang="en-GB" sz="1300">
                          <a:effectLst/>
                        </a:rPr>
                        <a:t>	1000000000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 1000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x1000</a:t>
                      </a:r>
                      <a:endParaRPr lang="en-GB" sz="1300">
                        <a:effectLst/>
                        <a:latin typeface="Calibri" panose="020F0502020204030204" pitchFamily="34" charset="0"/>
                        <a:ea typeface="Calibri" panose="020F0502020204030204" pitchFamily="34" charset="0"/>
                      </a:endParaRPr>
                    </a:p>
                  </a:txBody>
                  <a:tcPr marL="80907" marR="80907" marT="0" marB="0" anchor="ctr"/>
                </a:tc>
                <a:extLst>
                  <a:ext uri="{0D108BD9-81ED-4DB2-BD59-A6C34878D82A}">
                    <a16:rowId xmlns:a16="http://schemas.microsoft.com/office/drawing/2014/main" val="1579575721"/>
                  </a:ext>
                </a:extLst>
              </a:tr>
              <a:tr h="485599">
                <a:tc>
                  <a:txBody>
                    <a:bodyPr/>
                    <a:lstStyle/>
                    <a:p>
                      <a:pPr algn="ctr">
                        <a:lnSpc>
                          <a:spcPct val="115000"/>
                        </a:lnSpc>
                        <a:spcAft>
                          <a:spcPts val="0"/>
                        </a:spcAft>
                      </a:pPr>
                      <a:r>
                        <a:rPr lang="en-GB" sz="1300">
                          <a:effectLst/>
                        </a:rPr>
                        <a:t>M</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mega</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700">
                          <a:effectLst/>
                        </a:rPr>
                        <a:t>10</a:t>
                      </a:r>
                      <a:r>
                        <a:rPr lang="en-GB" sz="1700" baseline="30000">
                          <a:effectLst/>
                        </a:rPr>
                        <a:t>6</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nSpc>
                          <a:spcPct val="115000"/>
                        </a:lnSpc>
                        <a:spcAft>
                          <a:spcPts val="0"/>
                        </a:spcAft>
                        <a:tabLst>
                          <a:tab pos="561340" algn="l"/>
                        </a:tabLst>
                      </a:pPr>
                      <a:r>
                        <a:rPr lang="en-GB" sz="1300">
                          <a:effectLst/>
                        </a:rPr>
                        <a:t>	1000000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 1000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x1000</a:t>
                      </a:r>
                      <a:endParaRPr lang="en-GB" sz="1300">
                        <a:effectLst/>
                        <a:latin typeface="Calibri" panose="020F0502020204030204" pitchFamily="34" charset="0"/>
                        <a:ea typeface="Calibri" panose="020F0502020204030204" pitchFamily="34" charset="0"/>
                      </a:endParaRPr>
                    </a:p>
                  </a:txBody>
                  <a:tcPr marL="80907" marR="80907" marT="0" marB="0" anchor="ctr"/>
                </a:tc>
                <a:extLst>
                  <a:ext uri="{0D108BD9-81ED-4DB2-BD59-A6C34878D82A}">
                    <a16:rowId xmlns:a16="http://schemas.microsoft.com/office/drawing/2014/main" val="119517211"/>
                  </a:ext>
                </a:extLst>
              </a:tr>
              <a:tr h="485599">
                <a:tc>
                  <a:txBody>
                    <a:bodyPr/>
                    <a:lstStyle/>
                    <a:p>
                      <a:pPr algn="ctr">
                        <a:lnSpc>
                          <a:spcPct val="115000"/>
                        </a:lnSpc>
                        <a:spcAft>
                          <a:spcPts val="0"/>
                        </a:spcAft>
                      </a:pPr>
                      <a:r>
                        <a:rPr lang="en-GB" sz="1300">
                          <a:effectLst/>
                        </a:rPr>
                        <a:t>k</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kilo</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700">
                          <a:effectLst/>
                        </a:rPr>
                        <a:t>10</a:t>
                      </a:r>
                      <a:r>
                        <a:rPr lang="en-GB" sz="1700" baseline="30000">
                          <a:effectLst/>
                        </a:rPr>
                        <a:t>3</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nSpc>
                          <a:spcPct val="115000"/>
                        </a:lnSpc>
                        <a:spcAft>
                          <a:spcPts val="0"/>
                        </a:spcAft>
                        <a:tabLst>
                          <a:tab pos="831215" algn="l"/>
                        </a:tabLst>
                      </a:pPr>
                      <a:r>
                        <a:rPr lang="en-GB" sz="1300">
                          <a:effectLst/>
                        </a:rPr>
                        <a:t>	1000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 1000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x1000</a:t>
                      </a:r>
                      <a:endParaRPr lang="en-GB" sz="1300">
                        <a:effectLst/>
                        <a:latin typeface="Calibri" panose="020F0502020204030204" pitchFamily="34" charset="0"/>
                        <a:ea typeface="Calibri" panose="020F0502020204030204" pitchFamily="34" charset="0"/>
                      </a:endParaRPr>
                    </a:p>
                  </a:txBody>
                  <a:tcPr marL="80907" marR="80907" marT="0" marB="0" anchor="ctr"/>
                </a:tc>
                <a:extLst>
                  <a:ext uri="{0D108BD9-81ED-4DB2-BD59-A6C34878D82A}">
                    <a16:rowId xmlns:a16="http://schemas.microsoft.com/office/drawing/2014/main" val="1741783641"/>
                  </a:ext>
                </a:extLst>
              </a:tr>
              <a:tr h="485599">
                <a:tc>
                  <a:txBody>
                    <a:bodyPr/>
                    <a:lstStyle/>
                    <a:p>
                      <a:pPr algn="ctr">
                        <a:lnSpc>
                          <a:spcPct val="115000"/>
                        </a:lnSpc>
                        <a:spcAft>
                          <a:spcPts val="0"/>
                        </a:spcAft>
                      </a:pPr>
                      <a:r>
                        <a:rPr lang="en-GB" sz="1300">
                          <a:effectLst/>
                        </a:rPr>
                        <a:t> </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700">
                          <a:effectLst/>
                        </a:rPr>
                        <a:t> </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nSpc>
                          <a:spcPct val="115000"/>
                        </a:lnSpc>
                        <a:spcAft>
                          <a:spcPts val="0"/>
                        </a:spcAft>
                        <a:tabLst>
                          <a:tab pos="1011555" algn="l"/>
                        </a:tabLst>
                      </a:pPr>
                      <a:r>
                        <a:rPr lang="en-GB" sz="1300">
                          <a:effectLst/>
                        </a:rPr>
                        <a:t>	1</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 1000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x1000</a:t>
                      </a:r>
                      <a:endParaRPr lang="en-GB" sz="1300">
                        <a:effectLst/>
                        <a:latin typeface="Calibri" panose="020F0502020204030204" pitchFamily="34" charset="0"/>
                        <a:ea typeface="Calibri" panose="020F0502020204030204" pitchFamily="34" charset="0"/>
                      </a:endParaRPr>
                    </a:p>
                  </a:txBody>
                  <a:tcPr marL="80907" marR="80907" marT="0" marB="0" anchor="ctr"/>
                </a:tc>
                <a:extLst>
                  <a:ext uri="{0D108BD9-81ED-4DB2-BD59-A6C34878D82A}">
                    <a16:rowId xmlns:a16="http://schemas.microsoft.com/office/drawing/2014/main" val="4044409066"/>
                  </a:ext>
                </a:extLst>
              </a:tr>
              <a:tr h="485599">
                <a:tc>
                  <a:txBody>
                    <a:bodyPr/>
                    <a:lstStyle/>
                    <a:p>
                      <a:pPr algn="ctr">
                        <a:lnSpc>
                          <a:spcPct val="115000"/>
                        </a:lnSpc>
                        <a:spcAft>
                          <a:spcPts val="0"/>
                        </a:spcAft>
                      </a:pPr>
                      <a:r>
                        <a:rPr lang="en-GB" sz="1300">
                          <a:effectLst/>
                        </a:rPr>
                        <a:t>m</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milli</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700">
                          <a:effectLst/>
                        </a:rPr>
                        <a:t>10</a:t>
                      </a:r>
                      <a:r>
                        <a:rPr lang="en-GB" sz="1700" baseline="30000">
                          <a:effectLst/>
                        </a:rPr>
                        <a:t>-3</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nSpc>
                          <a:spcPct val="115000"/>
                        </a:lnSpc>
                        <a:spcAft>
                          <a:spcPts val="0"/>
                        </a:spcAft>
                        <a:tabLst>
                          <a:tab pos="1011555" algn="l"/>
                        </a:tabLst>
                      </a:pPr>
                      <a:r>
                        <a:rPr lang="en-GB" sz="1300">
                          <a:effectLst/>
                        </a:rPr>
                        <a:t>	0.001</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dirty="0">
                          <a:effectLst/>
                        </a:rPr>
                        <a:t>↑ ÷ 1000</a:t>
                      </a:r>
                      <a:endParaRPr lang="en-GB" sz="1300" dirty="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x1000</a:t>
                      </a:r>
                      <a:endParaRPr lang="en-GB" sz="1300">
                        <a:effectLst/>
                        <a:latin typeface="Calibri" panose="020F0502020204030204" pitchFamily="34" charset="0"/>
                        <a:ea typeface="Calibri" panose="020F0502020204030204" pitchFamily="34" charset="0"/>
                      </a:endParaRPr>
                    </a:p>
                  </a:txBody>
                  <a:tcPr marL="80907" marR="80907" marT="0" marB="0" anchor="ctr"/>
                </a:tc>
                <a:extLst>
                  <a:ext uri="{0D108BD9-81ED-4DB2-BD59-A6C34878D82A}">
                    <a16:rowId xmlns:a16="http://schemas.microsoft.com/office/drawing/2014/main" val="3663349851"/>
                  </a:ext>
                </a:extLst>
              </a:tr>
              <a:tr h="485599">
                <a:tc>
                  <a:txBody>
                    <a:bodyPr/>
                    <a:lstStyle/>
                    <a:p>
                      <a:pPr algn="ctr">
                        <a:lnSpc>
                          <a:spcPct val="115000"/>
                        </a:lnSpc>
                        <a:spcAft>
                          <a:spcPts val="0"/>
                        </a:spcAft>
                      </a:pPr>
                      <a:r>
                        <a:rPr lang="en-GB" sz="1300">
                          <a:effectLst/>
                        </a:rPr>
                        <a:t>μ</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micro</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700">
                          <a:effectLst/>
                        </a:rPr>
                        <a:t>10</a:t>
                      </a:r>
                      <a:r>
                        <a:rPr lang="en-GB" sz="1700" baseline="30000">
                          <a:effectLst/>
                        </a:rPr>
                        <a:t>-6</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nSpc>
                          <a:spcPct val="115000"/>
                        </a:lnSpc>
                        <a:spcAft>
                          <a:spcPts val="0"/>
                        </a:spcAft>
                        <a:tabLst>
                          <a:tab pos="1011555" algn="l"/>
                        </a:tabLst>
                      </a:pPr>
                      <a:r>
                        <a:rPr lang="en-GB" sz="1300">
                          <a:effectLst/>
                        </a:rPr>
                        <a:t>	0.000001</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 1000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x1000</a:t>
                      </a:r>
                      <a:endParaRPr lang="en-GB" sz="1300">
                        <a:effectLst/>
                        <a:latin typeface="Calibri" panose="020F0502020204030204" pitchFamily="34" charset="0"/>
                        <a:ea typeface="Calibri" panose="020F0502020204030204" pitchFamily="34" charset="0"/>
                      </a:endParaRPr>
                    </a:p>
                  </a:txBody>
                  <a:tcPr marL="80907" marR="80907" marT="0" marB="0" anchor="ctr"/>
                </a:tc>
                <a:extLst>
                  <a:ext uri="{0D108BD9-81ED-4DB2-BD59-A6C34878D82A}">
                    <a16:rowId xmlns:a16="http://schemas.microsoft.com/office/drawing/2014/main" val="53562648"/>
                  </a:ext>
                </a:extLst>
              </a:tr>
              <a:tr h="485599">
                <a:tc>
                  <a:txBody>
                    <a:bodyPr/>
                    <a:lstStyle/>
                    <a:p>
                      <a:pPr algn="ctr">
                        <a:lnSpc>
                          <a:spcPct val="115000"/>
                        </a:lnSpc>
                        <a:spcAft>
                          <a:spcPts val="0"/>
                        </a:spcAft>
                      </a:pPr>
                      <a:r>
                        <a:rPr lang="en-GB" sz="1300">
                          <a:effectLst/>
                        </a:rPr>
                        <a:t>n</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nano</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700">
                          <a:effectLst/>
                        </a:rPr>
                        <a:t>10</a:t>
                      </a:r>
                      <a:r>
                        <a:rPr lang="en-GB" sz="1700" baseline="30000">
                          <a:effectLst/>
                        </a:rPr>
                        <a:t>-9</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nSpc>
                          <a:spcPct val="115000"/>
                        </a:lnSpc>
                        <a:spcAft>
                          <a:spcPts val="0"/>
                        </a:spcAft>
                        <a:tabLst>
                          <a:tab pos="997585" algn="l"/>
                        </a:tabLst>
                      </a:pPr>
                      <a:r>
                        <a:rPr lang="en-GB" sz="1300">
                          <a:effectLst/>
                        </a:rPr>
                        <a:t>	0.000000001</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 1000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x1000</a:t>
                      </a:r>
                      <a:endParaRPr lang="en-GB" sz="1300">
                        <a:effectLst/>
                        <a:latin typeface="Calibri" panose="020F0502020204030204" pitchFamily="34" charset="0"/>
                        <a:ea typeface="Calibri" panose="020F0502020204030204" pitchFamily="34" charset="0"/>
                      </a:endParaRPr>
                    </a:p>
                  </a:txBody>
                  <a:tcPr marL="80907" marR="80907" marT="0" marB="0" anchor="ctr"/>
                </a:tc>
                <a:extLst>
                  <a:ext uri="{0D108BD9-81ED-4DB2-BD59-A6C34878D82A}">
                    <a16:rowId xmlns:a16="http://schemas.microsoft.com/office/drawing/2014/main" val="4028193552"/>
                  </a:ext>
                </a:extLst>
              </a:tr>
              <a:tr h="485599">
                <a:tc>
                  <a:txBody>
                    <a:bodyPr/>
                    <a:lstStyle/>
                    <a:p>
                      <a:pPr algn="ctr">
                        <a:lnSpc>
                          <a:spcPct val="115000"/>
                        </a:lnSpc>
                        <a:spcAft>
                          <a:spcPts val="0"/>
                        </a:spcAft>
                      </a:pPr>
                      <a:r>
                        <a:rPr lang="en-GB" sz="1300">
                          <a:effectLst/>
                        </a:rPr>
                        <a:t>p</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pico</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700">
                          <a:effectLst/>
                        </a:rPr>
                        <a:t>10</a:t>
                      </a:r>
                      <a:r>
                        <a:rPr lang="en-GB" sz="1700" baseline="30000">
                          <a:effectLst/>
                        </a:rPr>
                        <a:t>-12</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nSpc>
                          <a:spcPct val="115000"/>
                        </a:lnSpc>
                        <a:spcAft>
                          <a:spcPts val="0"/>
                        </a:spcAft>
                        <a:tabLst>
                          <a:tab pos="997585" algn="l"/>
                        </a:tabLst>
                      </a:pPr>
                      <a:r>
                        <a:rPr lang="en-GB" sz="1300">
                          <a:effectLst/>
                        </a:rPr>
                        <a:t>	0.000000000001      </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 1000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x1000</a:t>
                      </a:r>
                      <a:endParaRPr lang="en-GB" sz="1300">
                        <a:effectLst/>
                        <a:latin typeface="Calibri" panose="020F0502020204030204" pitchFamily="34" charset="0"/>
                        <a:ea typeface="Calibri" panose="020F0502020204030204" pitchFamily="34" charset="0"/>
                      </a:endParaRPr>
                    </a:p>
                  </a:txBody>
                  <a:tcPr marL="80907" marR="80907" marT="0" marB="0" anchor="ctr"/>
                </a:tc>
                <a:extLst>
                  <a:ext uri="{0D108BD9-81ED-4DB2-BD59-A6C34878D82A}">
                    <a16:rowId xmlns:a16="http://schemas.microsoft.com/office/drawing/2014/main" val="1954242375"/>
                  </a:ext>
                </a:extLst>
              </a:tr>
              <a:tr h="485599">
                <a:tc>
                  <a:txBody>
                    <a:bodyPr/>
                    <a:lstStyle/>
                    <a:p>
                      <a:pPr algn="ctr">
                        <a:lnSpc>
                          <a:spcPct val="115000"/>
                        </a:lnSpc>
                        <a:spcAft>
                          <a:spcPts val="0"/>
                        </a:spcAft>
                      </a:pPr>
                      <a:r>
                        <a:rPr lang="en-GB" sz="1300">
                          <a:effectLst/>
                        </a:rPr>
                        <a:t>f</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femto</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700">
                          <a:effectLst/>
                        </a:rPr>
                        <a:t>10</a:t>
                      </a:r>
                      <a:r>
                        <a:rPr lang="en-GB" sz="1700" baseline="30000">
                          <a:effectLst/>
                        </a:rPr>
                        <a:t>-15</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nSpc>
                          <a:spcPct val="115000"/>
                        </a:lnSpc>
                        <a:spcAft>
                          <a:spcPts val="0"/>
                        </a:spcAft>
                        <a:tabLst>
                          <a:tab pos="997585" algn="l"/>
                        </a:tabLst>
                      </a:pPr>
                      <a:r>
                        <a:rPr lang="en-GB" sz="1300">
                          <a:effectLst/>
                        </a:rPr>
                        <a:t>	0.000000000000001</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a:effectLst/>
                        </a:rPr>
                        <a:t>↑ ÷ 1000</a:t>
                      </a:r>
                      <a:endParaRPr lang="en-GB" sz="1300">
                        <a:effectLst/>
                        <a:latin typeface="Calibri" panose="020F0502020204030204" pitchFamily="34" charset="0"/>
                        <a:ea typeface="Calibri" panose="020F0502020204030204" pitchFamily="34" charset="0"/>
                      </a:endParaRPr>
                    </a:p>
                  </a:txBody>
                  <a:tcPr marL="80907" marR="80907" marT="0" marB="0" anchor="ctr"/>
                </a:tc>
                <a:tc>
                  <a:txBody>
                    <a:bodyPr/>
                    <a:lstStyle/>
                    <a:p>
                      <a:pPr algn="ctr">
                        <a:lnSpc>
                          <a:spcPct val="115000"/>
                        </a:lnSpc>
                        <a:spcAft>
                          <a:spcPts val="0"/>
                        </a:spcAft>
                      </a:pPr>
                      <a:r>
                        <a:rPr lang="en-GB" sz="1300" dirty="0">
                          <a:effectLst/>
                        </a:rPr>
                        <a:t> </a:t>
                      </a:r>
                      <a:endParaRPr lang="en-GB" sz="1300" dirty="0">
                        <a:effectLst/>
                        <a:latin typeface="Calibri" panose="020F0502020204030204" pitchFamily="34" charset="0"/>
                        <a:ea typeface="Calibri" panose="020F0502020204030204" pitchFamily="34" charset="0"/>
                      </a:endParaRPr>
                    </a:p>
                  </a:txBody>
                  <a:tcPr marL="80907" marR="80907" marT="0" marB="0" anchor="ctr"/>
                </a:tc>
                <a:extLst>
                  <a:ext uri="{0D108BD9-81ED-4DB2-BD59-A6C34878D82A}">
                    <a16:rowId xmlns:a16="http://schemas.microsoft.com/office/drawing/2014/main" val="3882109278"/>
                  </a:ext>
                </a:extLst>
              </a:tr>
            </a:tbl>
          </a:graphicData>
        </a:graphic>
      </p:graphicFrame>
    </p:spTree>
    <p:extLst>
      <p:ext uri="{BB962C8B-B14F-4D97-AF65-F5344CB8AC3E}">
        <p14:creationId xmlns:p14="http://schemas.microsoft.com/office/powerpoint/2010/main" val="3428766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90A19-52AC-4CA3-9A25-7BBA35AD29DD}"/>
              </a:ext>
            </a:extLst>
          </p:cNvPr>
          <p:cNvSpPr>
            <a:spLocks noGrp="1"/>
          </p:cNvSpPr>
          <p:nvPr>
            <p:ph type="title"/>
          </p:nvPr>
        </p:nvSpPr>
        <p:spPr/>
        <p:txBody>
          <a:bodyPr/>
          <a:lstStyle/>
          <a:p>
            <a:pPr algn="ctr"/>
            <a:r>
              <a:rPr lang="en-GB" dirty="0"/>
              <a:t>Using Index notation</a:t>
            </a:r>
          </a:p>
        </p:txBody>
      </p:sp>
      <p:sp>
        <p:nvSpPr>
          <p:cNvPr id="3" name="Content Placeholder 2">
            <a:extLst>
              <a:ext uri="{FF2B5EF4-FFF2-40B4-BE49-F238E27FC236}">
                <a16:creationId xmlns:a16="http://schemas.microsoft.com/office/drawing/2014/main" id="{5A1078FD-1613-441B-831A-27E13427B450}"/>
              </a:ext>
            </a:extLst>
          </p:cNvPr>
          <p:cNvSpPr>
            <a:spLocks noGrp="1"/>
          </p:cNvSpPr>
          <p:nvPr>
            <p:ph idx="1"/>
          </p:nvPr>
        </p:nvSpPr>
        <p:spPr/>
        <p:txBody>
          <a:bodyPr/>
          <a:lstStyle/>
          <a:p>
            <a:pPr marL="0" indent="0">
              <a:buNone/>
            </a:pPr>
            <a:r>
              <a:rPr lang="en-GB" dirty="0"/>
              <a:t>In GCSE it is acceptable to give units in this form  	m/s</a:t>
            </a:r>
          </a:p>
          <a:p>
            <a:pPr marL="0" indent="0">
              <a:buNone/>
            </a:pPr>
            <a:endParaRPr lang="en-GB" dirty="0"/>
          </a:p>
          <a:p>
            <a:pPr marL="0" indent="0">
              <a:buNone/>
            </a:pPr>
            <a:r>
              <a:rPr lang="en-GB" dirty="0"/>
              <a:t>However A-level uses index notation so:</a:t>
            </a:r>
          </a:p>
          <a:p>
            <a:pPr marL="0" indent="0">
              <a:buNone/>
            </a:pPr>
            <a:endParaRPr lang="en-GB" dirty="0"/>
          </a:p>
          <a:p>
            <a:pPr marL="0" indent="0">
              <a:buNone/>
            </a:pPr>
            <a:r>
              <a:rPr lang="en-GB" dirty="0"/>
              <a:t>	m/s becomes m s</a:t>
            </a:r>
            <a:r>
              <a:rPr lang="en-GB" baseline="30000" dirty="0"/>
              <a:t>-1</a:t>
            </a:r>
            <a:r>
              <a:rPr lang="en-GB" dirty="0"/>
              <a:t>        and 	m/s</a:t>
            </a:r>
            <a:r>
              <a:rPr lang="en-GB" baseline="30000" dirty="0"/>
              <a:t>2</a:t>
            </a:r>
            <a:r>
              <a:rPr lang="en-GB" dirty="0"/>
              <a:t> becomes m s</a:t>
            </a:r>
            <a:r>
              <a:rPr lang="en-GB" baseline="30000" dirty="0"/>
              <a:t>-2</a:t>
            </a:r>
          </a:p>
          <a:p>
            <a:pPr marL="0" indent="0">
              <a:buNone/>
            </a:pPr>
            <a:endParaRPr lang="en-GB" baseline="30000" dirty="0"/>
          </a:p>
          <a:p>
            <a:pPr marL="0" indent="0">
              <a:buNone/>
            </a:pPr>
            <a:r>
              <a:rPr lang="en-GB" dirty="0"/>
              <a:t>A space is left between different units but no space between a prefix and units. </a:t>
            </a:r>
          </a:p>
          <a:p>
            <a:pPr marL="0" indent="0">
              <a:buNone/>
            </a:pPr>
            <a:endParaRPr lang="en-GB" dirty="0"/>
          </a:p>
        </p:txBody>
      </p:sp>
    </p:spTree>
    <p:extLst>
      <p:ext uri="{BB962C8B-B14F-4D97-AF65-F5344CB8AC3E}">
        <p14:creationId xmlns:p14="http://schemas.microsoft.com/office/powerpoint/2010/main" val="1645547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947F6-CB73-411C-891F-DA540CA73172}"/>
              </a:ext>
            </a:extLst>
          </p:cNvPr>
          <p:cNvSpPr>
            <a:spLocks noGrp="1"/>
          </p:cNvSpPr>
          <p:nvPr>
            <p:ph type="title"/>
          </p:nvPr>
        </p:nvSpPr>
        <p:spPr/>
        <p:txBody>
          <a:bodyPr/>
          <a:lstStyle/>
          <a:p>
            <a:pPr algn="ctr"/>
            <a:r>
              <a:rPr lang="en-GB" dirty="0"/>
              <a:t>Significant figures</a:t>
            </a:r>
          </a:p>
        </p:txBody>
      </p:sp>
      <p:sp>
        <p:nvSpPr>
          <p:cNvPr id="3" name="Content Placeholder 2">
            <a:extLst>
              <a:ext uri="{FF2B5EF4-FFF2-40B4-BE49-F238E27FC236}">
                <a16:creationId xmlns:a16="http://schemas.microsoft.com/office/drawing/2014/main" id="{2527C7DA-69EF-4D61-B0EA-633C4DA5EE8D}"/>
              </a:ext>
            </a:extLst>
          </p:cNvPr>
          <p:cNvSpPr>
            <a:spLocks noGrp="1"/>
          </p:cNvSpPr>
          <p:nvPr>
            <p:ph idx="1"/>
          </p:nvPr>
        </p:nvSpPr>
        <p:spPr/>
        <p:txBody>
          <a:bodyPr>
            <a:normAutofit fontScale="92500" lnSpcReduction="20000"/>
          </a:bodyPr>
          <a:lstStyle/>
          <a:p>
            <a:pPr marL="514350" indent="-514350">
              <a:buFont typeface="+mj-lt"/>
              <a:buAutoNum type="arabicPeriod"/>
            </a:pPr>
            <a:r>
              <a:rPr lang="en-GB" dirty="0"/>
              <a:t>All non-zero numbers </a:t>
            </a:r>
            <a:r>
              <a:rPr lang="en-GB" b="1" dirty="0"/>
              <a:t>ARE </a:t>
            </a:r>
            <a:r>
              <a:rPr lang="en-GB" dirty="0"/>
              <a:t>significant. </a:t>
            </a:r>
          </a:p>
          <a:p>
            <a:pPr marL="514350" indent="-514350">
              <a:buFont typeface="+mj-lt"/>
              <a:buAutoNum type="arabicPeriod"/>
            </a:pPr>
            <a:endParaRPr lang="en-GB" dirty="0"/>
          </a:p>
          <a:p>
            <a:pPr marL="514350" indent="-514350">
              <a:buFont typeface="+mj-lt"/>
              <a:buAutoNum type="arabicPeriod"/>
            </a:pPr>
            <a:r>
              <a:rPr lang="en-GB" dirty="0"/>
              <a:t>Zeros between two non-zero digits </a:t>
            </a:r>
            <a:r>
              <a:rPr lang="en-GB" b="1" dirty="0"/>
              <a:t>ARE </a:t>
            </a:r>
            <a:r>
              <a:rPr lang="en-GB" dirty="0"/>
              <a:t>significant. </a:t>
            </a:r>
          </a:p>
          <a:p>
            <a:pPr marL="514350" indent="-514350">
              <a:buFont typeface="+mj-lt"/>
              <a:buAutoNum type="arabicPeriod"/>
            </a:pPr>
            <a:endParaRPr lang="en-GB" dirty="0"/>
          </a:p>
          <a:p>
            <a:pPr marL="514350" indent="-514350">
              <a:buFont typeface="+mj-lt"/>
              <a:buAutoNum type="arabicPeriod"/>
            </a:pPr>
            <a:r>
              <a:rPr lang="en-GB" dirty="0"/>
              <a:t>Leading zeros are </a:t>
            </a:r>
            <a:r>
              <a:rPr lang="en-GB" b="1" dirty="0"/>
              <a:t>NOT</a:t>
            </a:r>
            <a:r>
              <a:rPr lang="en-GB" dirty="0"/>
              <a:t> significant. They're nothing more than "place holders.”</a:t>
            </a:r>
          </a:p>
          <a:p>
            <a:pPr marL="514350" indent="-514350">
              <a:buFont typeface="+mj-lt"/>
              <a:buAutoNum type="arabicPeriod"/>
            </a:pPr>
            <a:endParaRPr lang="en-GB" dirty="0"/>
          </a:p>
          <a:p>
            <a:pPr marL="514350" indent="-514350">
              <a:buFont typeface="+mj-lt"/>
              <a:buAutoNum type="arabicPeriod"/>
            </a:pPr>
            <a:r>
              <a:rPr lang="en-GB" dirty="0"/>
              <a:t>Trailing zeros when a decimal is shown </a:t>
            </a:r>
            <a:r>
              <a:rPr lang="en-GB" b="1" dirty="0"/>
              <a:t>ARE</a:t>
            </a:r>
            <a:r>
              <a:rPr lang="en-GB" dirty="0"/>
              <a:t> significant. </a:t>
            </a:r>
          </a:p>
          <a:p>
            <a:pPr marL="514350" indent="-514350">
              <a:buFont typeface="+mj-lt"/>
              <a:buAutoNum type="arabicPeriod"/>
            </a:pPr>
            <a:endParaRPr lang="en-GB" dirty="0"/>
          </a:p>
          <a:p>
            <a:pPr marL="514350" indent="-514350">
              <a:buFont typeface="+mj-lt"/>
              <a:buAutoNum type="arabicPeriod"/>
            </a:pPr>
            <a:r>
              <a:rPr lang="en-GB" dirty="0"/>
              <a:t>Trailing zeros in a whole number with no decimal shown are </a:t>
            </a:r>
            <a:r>
              <a:rPr lang="en-GB" b="1" dirty="0"/>
              <a:t>NOT</a:t>
            </a:r>
            <a:r>
              <a:rPr lang="en-GB" dirty="0"/>
              <a:t> significant. </a:t>
            </a:r>
          </a:p>
        </p:txBody>
      </p:sp>
    </p:spTree>
    <p:extLst>
      <p:ext uri="{BB962C8B-B14F-4D97-AF65-F5344CB8AC3E}">
        <p14:creationId xmlns:p14="http://schemas.microsoft.com/office/powerpoint/2010/main" val="425024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687272E-6812-4828-A6BC-CBADA2DC9003}"/>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GB" sz="2600">
                <a:solidFill>
                  <a:srgbClr val="FFFFFF"/>
                </a:solidFill>
              </a:rPr>
              <a:t>Test your knowledge</a:t>
            </a:r>
          </a:p>
        </p:txBody>
      </p:sp>
      <p:sp>
        <p:nvSpPr>
          <p:cNvPr id="17" name="Content Placeholder 16">
            <a:extLst>
              <a:ext uri="{FF2B5EF4-FFF2-40B4-BE49-F238E27FC236}">
                <a16:creationId xmlns:a16="http://schemas.microsoft.com/office/drawing/2014/main" id="{15D8B918-1C73-4F03-BDA5-7134FF951F1E}"/>
              </a:ext>
            </a:extLst>
          </p:cNvPr>
          <p:cNvSpPr>
            <a:spLocks noGrp="1"/>
          </p:cNvSpPr>
          <p:nvPr>
            <p:ph idx="1"/>
          </p:nvPr>
        </p:nvSpPr>
        <p:spPr>
          <a:xfrm>
            <a:off x="4038600" y="4884873"/>
            <a:ext cx="7188199" cy="1292090"/>
          </a:xfrm>
        </p:spPr>
        <p:txBody>
          <a:bodyPr>
            <a:normAutofit/>
          </a:bodyPr>
          <a:lstStyle/>
          <a:p>
            <a:pPr marL="0" indent="0" algn="ctr">
              <a:buNone/>
            </a:pPr>
            <a:r>
              <a:rPr lang="en-US" sz="2400" dirty="0"/>
              <a:t>Convert your figures into the prefixes required</a:t>
            </a:r>
          </a:p>
        </p:txBody>
      </p:sp>
      <p:graphicFrame>
        <p:nvGraphicFramePr>
          <p:cNvPr id="15" name="Content Placeholder 11">
            <a:extLst>
              <a:ext uri="{FF2B5EF4-FFF2-40B4-BE49-F238E27FC236}">
                <a16:creationId xmlns:a16="http://schemas.microsoft.com/office/drawing/2014/main" id="{7A7E525B-5BCF-43C2-8C26-78375C7547A3}"/>
              </a:ext>
            </a:extLst>
          </p:cNvPr>
          <p:cNvGraphicFramePr>
            <a:graphicFrameLocks/>
          </p:cNvGraphicFramePr>
          <p:nvPr>
            <p:extLst>
              <p:ext uri="{D42A27DB-BD31-4B8C-83A1-F6EECF244321}">
                <p14:modId xmlns:p14="http://schemas.microsoft.com/office/powerpoint/2010/main" val="3625632226"/>
              </p:ext>
            </p:extLst>
          </p:nvPr>
        </p:nvGraphicFramePr>
        <p:xfrm>
          <a:off x="4064048" y="1313299"/>
          <a:ext cx="7137305" cy="3091147"/>
        </p:xfrm>
        <a:graphic>
          <a:graphicData uri="http://schemas.openxmlformats.org/drawingml/2006/table">
            <a:tbl>
              <a:tblPr bandRow="1"/>
              <a:tblGrid>
                <a:gridCol w="2001388">
                  <a:extLst>
                    <a:ext uri="{9D8B030D-6E8A-4147-A177-3AD203B41FA5}">
                      <a16:colId xmlns:a16="http://schemas.microsoft.com/office/drawing/2014/main" val="1444739828"/>
                    </a:ext>
                  </a:extLst>
                </a:gridCol>
                <a:gridCol w="1057638">
                  <a:extLst>
                    <a:ext uri="{9D8B030D-6E8A-4147-A177-3AD203B41FA5}">
                      <a16:colId xmlns:a16="http://schemas.microsoft.com/office/drawing/2014/main" val="488672331"/>
                    </a:ext>
                  </a:extLst>
                </a:gridCol>
                <a:gridCol w="987259">
                  <a:extLst>
                    <a:ext uri="{9D8B030D-6E8A-4147-A177-3AD203B41FA5}">
                      <a16:colId xmlns:a16="http://schemas.microsoft.com/office/drawing/2014/main" val="3123015316"/>
                    </a:ext>
                  </a:extLst>
                </a:gridCol>
                <a:gridCol w="1547109">
                  <a:extLst>
                    <a:ext uri="{9D8B030D-6E8A-4147-A177-3AD203B41FA5}">
                      <a16:colId xmlns:a16="http://schemas.microsoft.com/office/drawing/2014/main" val="1421416763"/>
                    </a:ext>
                  </a:extLst>
                </a:gridCol>
                <a:gridCol w="1543911">
                  <a:extLst>
                    <a:ext uri="{9D8B030D-6E8A-4147-A177-3AD203B41FA5}">
                      <a16:colId xmlns:a16="http://schemas.microsoft.com/office/drawing/2014/main" val="2518736209"/>
                    </a:ext>
                  </a:extLst>
                </a:gridCol>
              </a:tblGrid>
              <a:tr h="481408">
                <a:tc>
                  <a:txBody>
                    <a:bodyPr/>
                    <a:lstStyle/>
                    <a:p>
                      <a:pPr algn="ctr" fontAlgn="t">
                        <a:lnSpc>
                          <a:spcPct val="115000"/>
                        </a:lnSpc>
                        <a:spcBef>
                          <a:spcPts val="0"/>
                        </a:spcBef>
                        <a:spcAft>
                          <a:spcPts val="0"/>
                        </a:spcAft>
                      </a:pPr>
                      <a:r>
                        <a:rPr lang="en-GB" sz="1800" b="1" i="0" u="none" strike="noStrike">
                          <a:effectLst/>
                          <a:latin typeface="Calibri" panose="020F0502020204030204" pitchFamily="34" charset="0"/>
                          <a:ea typeface="Calibri" panose="020F0502020204030204" pitchFamily="34" charset="0"/>
                        </a:rPr>
                        <a:t>s</a:t>
                      </a:r>
                      <a:endParaRPr lang="en-GB" sz="1800" b="0" i="0" u="none" strike="noStrike">
                        <a:effectLst/>
                        <a:latin typeface="Arial" panose="020B0604020202020204" pitchFamily="34" charset="0"/>
                      </a:endParaRPr>
                    </a:p>
                  </a:txBody>
                  <a:tcPr marL="138203" marR="138203" marT="191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n-GB" sz="1800" b="1" i="0" u="none" strike="noStrike">
                          <a:effectLst/>
                          <a:latin typeface="Calibri" panose="020F0502020204030204" pitchFamily="34" charset="0"/>
                          <a:ea typeface="Calibri" panose="020F0502020204030204" pitchFamily="34" charset="0"/>
                        </a:rPr>
                        <a:t>ms</a:t>
                      </a:r>
                      <a:endParaRPr lang="en-GB" sz="1800" b="0" i="0" u="none" strike="noStrike">
                        <a:effectLst/>
                        <a:latin typeface="Arial" panose="020B0604020202020204" pitchFamily="34" charset="0"/>
                      </a:endParaRPr>
                    </a:p>
                  </a:txBody>
                  <a:tcPr marL="138203" marR="138203" marT="191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l-GR" sz="1800" b="1" i="0" u="none" strike="noStrike">
                          <a:effectLst/>
                          <a:latin typeface="Calibri" panose="020F0502020204030204" pitchFamily="34" charset="0"/>
                          <a:ea typeface="Calibri" panose="020F0502020204030204" pitchFamily="34" charset="0"/>
                        </a:rPr>
                        <a:t>μ</a:t>
                      </a:r>
                      <a:r>
                        <a:rPr lang="en-GB" sz="1800" b="1" i="0" u="none" strike="noStrike">
                          <a:effectLst/>
                          <a:latin typeface="Calibri" panose="020F0502020204030204" pitchFamily="34" charset="0"/>
                          <a:ea typeface="Calibri" panose="020F0502020204030204" pitchFamily="34" charset="0"/>
                        </a:rPr>
                        <a:t>s</a:t>
                      </a:r>
                      <a:endParaRPr lang="en-GB" sz="1800" b="0" i="0" u="none" strike="noStrike">
                        <a:effectLst/>
                        <a:latin typeface="Arial" panose="020B0604020202020204" pitchFamily="34" charset="0"/>
                      </a:endParaRPr>
                    </a:p>
                  </a:txBody>
                  <a:tcPr marL="138203" marR="138203" marT="191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n-GB" sz="1800" b="1" i="0" u="none" strike="noStrike">
                          <a:effectLst/>
                          <a:latin typeface="Calibri" panose="020F0502020204030204" pitchFamily="34" charset="0"/>
                          <a:ea typeface="Calibri" panose="020F0502020204030204" pitchFamily="34" charset="0"/>
                        </a:rPr>
                        <a:t>ns</a:t>
                      </a:r>
                      <a:endParaRPr lang="en-GB" sz="1800" b="0" i="0" u="none" strike="noStrike">
                        <a:effectLst/>
                        <a:latin typeface="Arial" panose="020B0604020202020204" pitchFamily="34" charset="0"/>
                      </a:endParaRPr>
                    </a:p>
                  </a:txBody>
                  <a:tcPr marL="138203" marR="138203" marT="191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lnSpc>
                          <a:spcPct val="115000"/>
                        </a:lnSpc>
                        <a:spcBef>
                          <a:spcPts val="0"/>
                        </a:spcBef>
                        <a:spcAft>
                          <a:spcPts val="0"/>
                        </a:spcAft>
                      </a:pPr>
                      <a:r>
                        <a:rPr lang="en-GB" sz="1800" b="1" i="0" u="none" strike="noStrike">
                          <a:effectLst/>
                          <a:latin typeface="Calibri" panose="020F0502020204030204" pitchFamily="34" charset="0"/>
                          <a:ea typeface="Calibri" panose="020F0502020204030204" pitchFamily="34" charset="0"/>
                        </a:rPr>
                        <a:t>ps</a:t>
                      </a:r>
                      <a:endParaRPr lang="en-GB" sz="1800" b="0" i="0" u="none" strike="noStrike">
                        <a:effectLst/>
                        <a:latin typeface="Arial" panose="020B0604020202020204" pitchFamily="34" charset="0"/>
                      </a:endParaRPr>
                    </a:p>
                  </a:txBody>
                  <a:tcPr marL="138203" marR="138203" marT="191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512597"/>
                  </a:ext>
                </a:extLst>
              </a:tr>
              <a:tr h="1258418">
                <a:tc>
                  <a:txBody>
                    <a:bodyPr/>
                    <a:lstStyle/>
                    <a:p>
                      <a:pPr algn="ctr" fontAlgn="t">
                        <a:lnSpc>
                          <a:spcPct val="115000"/>
                        </a:lnSpc>
                        <a:spcBef>
                          <a:spcPts val="600"/>
                        </a:spcBef>
                        <a:spcAft>
                          <a:spcPts val="600"/>
                        </a:spcAft>
                      </a:pPr>
                      <a:r>
                        <a:rPr lang="en-GB" sz="1800" b="0" i="0" u="none" strike="noStrike">
                          <a:effectLst/>
                          <a:latin typeface="Calibri" panose="020F0502020204030204" pitchFamily="34" charset="0"/>
                          <a:ea typeface="Calibri" panose="020F0502020204030204" pitchFamily="34" charset="0"/>
                        </a:rPr>
                        <a:t>0.00045</a:t>
                      </a:r>
                      <a:endParaRPr lang="en-GB" sz="1800" b="0" i="0" u="none" strike="noStrike">
                        <a:effectLst/>
                        <a:latin typeface="Arial" panose="020B0604020202020204" pitchFamily="34" charset="0"/>
                      </a:endParaRPr>
                    </a:p>
                  </a:txBody>
                  <a:tcPr marL="138203" marR="138203" marT="191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15000"/>
                        </a:lnSpc>
                        <a:spcBef>
                          <a:spcPts val="0"/>
                        </a:spcBef>
                        <a:spcAft>
                          <a:spcPts val="0"/>
                        </a:spcAft>
                      </a:pPr>
                      <a:r>
                        <a:rPr lang="en-GB" sz="1800" b="0" i="0" u="none" strike="noStrike">
                          <a:effectLst/>
                          <a:latin typeface="HanziPen TC"/>
                          <a:ea typeface="HanziPen TC"/>
                          <a:cs typeface="HanziPen TC"/>
                        </a:rPr>
                        <a:t>0.45 </a:t>
                      </a:r>
                      <a:endParaRPr lang="en-GB" sz="1800" b="0" i="0" u="none" strike="noStrike">
                        <a:effectLst/>
                        <a:latin typeface="Arial" panose="020B0604020202020204" pitchFamily="34" charset="0"/>
                      </a:endParaRPr>
                    </a:p>
                  </a:txBody>
                  <a:tcPr marL="138203" marR="138203" marT="191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15000"/>
                        </a:lnSpc>
                        <a:spcBef>
                          <a:spcPts val="0"/>
                        </a:spcBef>
                        <a:spcAft>
                          <a:spcPts val="0"/>
                        </a:spcAft>
                      </a:pPr>
                      <a:r>
                        <a:rPr lang="en-GB" sz="1800" b="0" i="0" u="none" strike="noStrike">
                          <a:effectLst/>
                          <a:latin typeface="HanziPen TC"/>
                          <a:ea typeface="HanziPen TC"/>
                          <a:cs typeface="HanziPen TC"/>
                        </a:rPr>
                        <a:t>450 </a:t>
                      </a:r>
                      <a:endParaRPr lang="en-GB" sz="1800" b="0" i="0" u="none" strike="noStrike">
                        <a:effectLst/>
                        <a:latin typeface="Arial" panose="020B0604020202020204" pitchFamily="34" charset="0"/>
                      </a:endParaRPr>
                    </a:p>
                  </a:txBody>
                  <a:tcPr marL="138203" marR="138203" marT="191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15000"/>
                        </a:lnSpc>
                        <a:spcBef>
                          <a:spcPts val="0"/>
                        </a:spcBef>
                        <a:spcAft>
                          <a:spcPts val="0"/>
                        </a:spcAft>
                      </a:pPr>
                      <a:r>
                        <a:rPr lang="en-GB" sz="1800" b="0" i="0" u="none" strike="noStrike">
                          <a:effectLst/>
                          <a:latin typeface="HanziPen TC"/>
                          <a:ea typeface="HanziPen TC"/>
                          <a:cs typeface="HanziPen TC"/>
                        </a:rPr>
                        <a:t>450 000  </a:t>
                      </a:r>
                      <a:endParaRPr lang="en-GB" sz="1800" b="0" i="0" u="none" strike="noStrike">
                        <a:effectLst/>
                        <a:latin typeface="Arial" panose="020B0604020202020204" pitchFamily="34" charset="0"/>
                      </a:endParaRPr>
                    </a:p>
                    <a:p>
                      <a:pPr algn="ctr" fontAlgn="ctr">
                        <a:lnSpc>
                          <a:spcPct val="115000"/>
                        </a:lnSpc>
                        <a:spcBef>
                          <a:spcPts val="0"/>
                        </a:spcBef>
                        <a:spcAft>
                          <a:spcPts val="0"/>
                        </a:spcAft>
                      </a:pPr>
                      <a:r>
                        <a:rPr lang="en-GB" sz="1800" b="0" i="0" u="none" strike="noStrike">
                          <a:effectLst/>
                          <a:latin typeface="HanziPen TC"/>
                          <a:ea typeface="HanziPen TC"/>
                          <a:cs typeface="HanziPen TC"/>
                        </a:rPr>
                        <a:t>or 450 x10</a:t>
                      </a:r>
                      <a:r>
                        <a:rPr lang="en-GB" sz="1800" b="0" i="0" u="none" strike="noStrike" baseline="30000">
                          <a:effectLst/>
                          <a:latin typeface="HanziPen TC"/>
                          <a:ea typeface="HanziPen TC"/>
                          <a:cs typeface="HanziPen TC"/>
                        </a:rPr>
                        <a:t>3</a:t>
                      </a:r>
                      <a:r>
                        <a:rPr lang="en-GB" sz="1800" b="0" i="0" u="none" strike="noStrike">
                          <a:effectLst/>
                          <a:latin typeface="HanziPen TC"/>
                          <a:ea typeface="HanziPen TC"/>
                          <a:cs typeface="HanziPen TC"/>
                        </a:rPr>
                        <a:t> </a:t>
                      </a:r>
                      <a:endParaRPr lang="en-GB" sz="1800" b="0" i="0" u="none" strike="noStrike">
                        <a:effectLst/>
                        <a:latin typeface="Arial" panose="020B0604020202020204" pitchFamily="34" charset="0"/>
                      </a:endParaRPr>
                    </a:p>
                  </a:txBody>
                  <a:tcPr marL="138203" marR="138203" marT="191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lnSpc>
                          <a:spcPct val="115000"/>
                        </a:lnSpc>
                        <a:spcBef>
                          <a:spcPts val="0"/>
                        </a:spcBef>
                        <a:spcAft>
                          <a:spcPts val="0"/>
                        </a:spcAft>
                      </a:pPr>
                      <a:r>
                        <a:rPr lang="en-GB" sz="1800" b="0" i="0" u="none" strike="noStrike">
                          <a:effectLst/>
                          <a:latin typeface="HanziPen TC"/>
                          <a:ea typeface="HanziPen TC"/>
                          <a:cs typeface="HanziPen TC"/>
                        </a:rPr>
                        <a:t>       450 x 10</a:t>
                      </a:r>
                      <a:r>
                        <a:rPr lang="en-GB" sz="1800" b="0" i="0" u="none" strike="noStrike" baseline="30000">
                          <a:effectLst/>
                          <a:latin typeface="HanziPen TC"/>
                          <a:ea typeface="HanziPen TC"/>
                          <a:cs typeface="HanziPen TC"/>
                        </a:rPr>
                        <a:t>6</a:t>
                      </a:r>
                      <a:endParaRPr lang="en-GB" sz="1800" b="0" i="0" u="none" strike="noStrike">
                        <a:effectLst/>
                        <a:latin typeface="Arial" panose="020B0604020202020204" pitchFamily="34" charset="0"/>
                      </a:endParaRPr>
                    </a:p>
                  </a:txBody>
                  <a:tcPr marL="138203" marR="138203" marT="191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6749255"/>
                  </a:ext>
                </a:extLst>
              </a:tr>
              <a:tr h="481408">
                <a:tc>
                  <a:txBody>
                    <a:bodyPr/>
                    <a:lstStyle/>
                    <a:p>
                      <a:pPr algn="ctr" fontAlgn="t">
                        <a:lnSpc>
                          <a:spcPct val="115000"/>
                        </a:lnSpc>
                        <a:spcBef>
                          <a:spcPts val="600"/>
                        </a:spcBef>
                        <a:spcAft>
                          <a:spcPts val="600"/>
                        </a:spcAft>
                      </a:pPr>
                      <a:r>
                        <a:rPr lang="en-GB" sz="1800" b="0" i="0" u="none" strike="noStrike" dirty="0">
                          <a:effectLst/>
                          <a:latin typeface="Calibri" panose="020F0502020204030204" pitchFamily="34" charset="0"/>
                          <a:ea typeface="Calibri" panose="020F0502020204030204" pitchFamily="34" charset="0"/>
                        </a:rPr>
                        <a:t>0.000000789</a:t>
                      </a:r>
                      <a:endParaRPr lang="en-GB" sz="1800" b="0" i="0" u="none" strike="noStrike" dirty="0">
                        <a:effectLst/>
                        <a:latin typeface="Arial" panose="020B0604020202020204" pitchFamily="34" charset="0"/>
                      </a:endParaRPr>
                    </a:p>
                  </a:txBody>
                  <a:tcPr marL="138203" marR="138203" marT="191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15000"/>
                        </a:lnSpc>
                        <a:spcBef>
                          <a:spcPts val="0"/>
                        </a:spcBef>
                        <a:spcAft>
                          <a:spcPts val="0"/>
                        </a:spcAft>
                      </a:pPr>
                      <a:r>
                        <a:rPr lang="en-GB" sz="1800" b="0" i="0" u="none" strike="noStrike" dirty="0">
                          <a:effectLst/>
                          <a:latin typeface="Calibri" panose="020F0502020204030204" pitchFamily="34" charset="0"/>
                          <a:ea typeface="Calibri" panose="020F0502020204030204" pitchFamily="34" charset="0"/>
                        </a:rPr>
                        <a:t> </a:t>
                      </a:r>
                      <a:endParaRPr lang="en-GB" sz="1800" b="0" i="0" u="none" strike="noStrike" dirty="0">
                        <a:effectLst/>
                        <a:latin typeface="Arial" panose="020B0604020202020204" pitchFamily="34" charset="0"/>
                      </a:endParaRPr>
                    </a:p>
                  </a:txBody>
                  <a:tcPr marL="138203" marR="138203" marT="191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15000"/>
                        </a:lnSpc>
                        <a:spcBef>
                          <a:spcPts val="0"/>
                        </a:spcBef>
                        <a:spcAft>
                          <a:spcPts val="0"/>
                        </a:spcAft>
                      </a:pPr>
                      <a:r>
                        <a:rPr lang="en-GB" sz="1800" b="0" i="0" u="none" strike="noStrike" dirty="0">
                          <a:effectLst/>
                          <a:latin typeface="Calibri" panose="020F0502020204030204" pitchFamily="34" charset="0"/>
                          <a:ea typeface="Calibri" panose="020F0502020204030204" pitchFamily="34" charset="0"/>
                        </a:rPr>
                        <a:t> </a:t>
                      </a:r>
                      <a:endParaRPr lang="en-GB" sz="1800" b="0" i="0" u="none" strike="noStrike" dirty="0">
                        <a:effectLst/>
                        <a:latin typeface="Arial" panose="020B0604020202020204" pitchFamily="34" charset="0"/>
                      </a:endParaRPr>
                    </a:p>
                  </a:txBody>
                  <a:tcPr marL="138203" marR="138203" marT="191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15000"/>
                        </a:lnSpc>
                        <a:spcBef>
                          <a:spcPts val="0"/>
                        </a:spcBef>
                        <a:spcAft>
                          <a:spcPts val="0"/>
                        </a:spcAft>
                      </a:pPr>
                      <a:r>
                        <a:rPr lang="en-GB" sz="1800" b="0" i="0" u="none" strike="noStrike">
                          <a:effectLst/>
                          <a:latin typeface="Calibri" panose="020F0502020204030204" pitchFamily="34" charset="0"/>
                          <a:ea typeface="Calibri" panose="020F0502020204030204" pitchFamily="34" charset="0"/>
                        </a:rPr>
                        <a:t> </a:t>
                      </a:r>
                      <a:endParaRPr lang="en-GB" sz="1800" b="0" i="0" u="none" strike="noStrike">
                        <a:effectLst/>
                        <a:latin typeface="Arial" panose="020B0604020202020204" pitchFamily="34" charset="0"/>
                      </a:endParaRPr>
                    </a:p>
                  </a:txBody>
                  <a:tcPr marL="138203" marR="138203" marT="191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15000"/>
                        </a:lnSpc>
                        <a:spcBef>
                          <a:spcPts val="0"/>
                        </a:spcBef>
                        <a:spcAft>
                          <a:spcPts val="0"/>
                        </a:spcAft>
                      </a:pPr>
                      <a:r>
                        <a:rPr lang="en-GB" sz="1800" b="0" i="0" u="none" strike="noStrike" baseline="30000">
                          <a:effectLst/>
                          <a:latin typeface="Calibri" panose="020F0502020204030204" pitchFamily="34" charset="0"/>
                          <a:ea typeface="Calibri" panose="020F0502020204030204" pitchFamily="34" charset="0"/>
                        </a:rPr>
                        <a:t> </a:t>
                      </a:r>
                      <a:endParaRPr lang="en-GB" sz="1800" b="0" i="0" u="none" strike="noStrike">
                        <a:effectLst/>
                        <a:latin typeface="Arial" panose="020B0604020202020204" pitchFamily="34" charset="0"/>
                      </a:endParaRPr>
                    </a:p>
                  </a:txBody>
                  <a:tcPr marL="138203" marR="138203" marT="191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6900230"/>
                  </a:ext>
                </a:extLst>
              </a:tr>
              <a:tr h="869913">
                <a:tc>
                  <a:txBody>
                    <a:bodyPr/>
                    <a:lstStyle/>
                    <a:p>
                      <a:pPr algn="l" fontAlgn="t">
                        <a:lnSpc>
                          <a:spcPct val="115000"/>
                        </a:lnSpc>
                        <a:spcBef>
                          <a:spcPts val="600"/>
                        </a:spcBef>
                        <a:spcAft>
                          <a:spcPts val="600"/>
                        </a:spcAft>
                      </a:pPr>
                      <a:r>
                        <a:rPr lang="en-GB" sz="1800" b="0" i="0" u="none" strike="noStrike">
                          <a:effectLst/>
                          <a:latin typeface="Calibri" panose="020F0502020204030204" pitchFamily="34" charset="0"/>
                          <a:ea typeface="Calibri" panose="020F0502020204030204" pitchFamily="34" charset="0"/>
                        </a:rPr>
                        <a:t>0.000 000 000 64</a:t>
                      </a:r>
                      <a:endParaRPr lang="en-GB" sz="1800" b="0" i="0" u="none" strike="noStrike">
                        <a:effectLst/>
                        <a:latin typeface="Arial" panose="020B0604020202020204" pitchFamily="34" charset="0"/>
                      </a:endParaRPr>
                    </a:p>
                  </a:txBody>
                  <a:tcPr marL="138203" marR="138203" marT="191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15000"/>
                        </a:lnSpc>
                        <a:spcBef>
                          <a:spcPts val="0"/>
                        </a:spcBef>
                        <a:spcAft>
                          <a:spcPts val="0"/>
                        </a:spcAft>
                      </a:pPr>
                      <a:r>
                        <a:rPr lang="en-GB" sz="1800" b="0" i="0" u="none" strike="noStrike">
                          <a:effectLst/>
                          <a:latin typeface="Calibri" panose="020F0502020204030204" pitchFamily="34" charset="0"/>
                          <a:ea typeface="Calibri" panose="020F0502020204030204" pitchFamily="34" charset="0"/>
                        </a:rPr>
                        <a:t> </a:t>
                      </a:r>
                      <a:endParaRPr lang="en-GB" sz="1800" b="0" i="0" u="none" strike="noStrike">
                        <a:effectLst/>
                        <a:latin typeface="Arial" panose="020B0604020202020204" pitchFamily="34" charset="0"/>
                      </a:endParaRPr>
                    </a:p>
                  </a:txBody>
                  <a:tcPr marL="138203" marR="138203" marT="191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15000"/>
                        </a:lnSpc>
                        <a:spcBef>
                          <a:spcPts val="0"/>
                        </a:spcBef>
                        <a:spcAft>
                          <a:spcPts val="0"/>
                        </a:spcAft>
                      </a:pPr>
                      <a:r>
                        <a:rPr lang="en-GB" sz="1800" b="0" i="0" u="none" strike="noStrike">
                          <a:effectLst/>
                          <a:latin typeface="Calibri" panose="020F0502020204030204" pitchFamily="34" charset="0"/>
                          <a:ea typeface="Calibri" panose="020F0502020204030204" pitchFamily="34" charset="0"/>
                        </a:rPr>
                        <a:t> </a:t>
                      </a:r>
                      <a:endParaRPr lang="en-GB" sz="1800" b="0" i="0" u="none" strike="noStrike">
                        <a:effectLst/>
                        <a:latin typeface="Arial" panose="020B0604020202020204" pitchFamily="34" charset="0"/>
                      </a:endParaRPr>
                    </a:p>
                  </a:txBody>
                  <a:tcPr marL="138203" marR="138203" marT="191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15000"/>
                        </a:lnSpc>
                        <a:spcBef>
                          <a:spcPts val="0"/>
                        </a:spcBef>
                        <a:spcAft>
                          <a:spcPts val="0"/>
                        </a:spcAft>
                      </a:pPr>
                      <a:r>
                        <a:rPr lang="en-GB" sz="1800" b="0" i="0" u="none" strike="noStrike">
                          <a:effectLst/>
                          <a:latin typeface="Calibri" panose="020F0502020204030204" pitchFamily="34" charset="0"/>
                          <a:ea typeface="Calibri" panose="020F0502020204030204" pitchFamily="34" charset="0"/>
                        </a:rPr>
                        <a:t> </a:t>
                      </a:r>
                      <a:endParaRPr lang="en-GB" sz="1800" b="0" i="0" u="none" strike="noStrike">
                        <a:effectLst/>
                        <a:latin typeface="Arial" panose="020B0604020202020204" pitchFamily="34" charset="0"/>
                      </a:endParaRPr>
                    </a:p>
                  </a:txBody>
                  <a:tcPr marL="138203" marR="138203" marT="191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lnSpc>
                          <a:spcPct val="115000"/>
                        </a:lnSpc>
                        <a:spcBef>
                          <a:spcPts val="0"/>
                        </a:spcBef>
                        <a:spcAft>
                          <a:spcPts val="0"/>
                        </a:spcAft>
                      </a:pPr>
                      <a:r>
                        <a:rPr lang="en-GB" sz="1800" b="0" i="0" u="none" strike="noStrike" dirty="0">
                          <a:effectLst/>
                          <a:latin typeface="Calibri" panose="020F0502020204030204" pitchFamily="34" charset="0"/>
                          <a:ea typeface="Calibri" panose="020F0502020204030204" pitchFamily="34" charset="0"/>
                        </a:rPr>
                        <a:t> </a:t>
                      </a:r>
                      <a:endParaRPr lang="en-GB" sz="1800" b="0" i="0" u="none" strike="noStrike" dirty="0">
                        <a:effectLst/>
                        <a:latin typeface="Arial" panose="020B0604020202020204" pitchFamily="34" charset="0"/>
                      </a:endParaRPr>
                    </a:p>
                  </a:txBody>
                  <a:tcPr marL="138203" marR="138203" marT="191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0421993"/>
                  </a:ext>
                </a:extLst>
              </a:tr>
            </a:tbl>
          </a:graphicData>
        </a:graphic>
      </p:graphicFrame>
    </p:spTree>
    <p:extLst>
      <p:ext uri="{BB962C8B-B14F-4D97-AF65-F5344CB8AC3E}">
        <p14:creationId xmlns:p14="http://schemas.microsoft.com/office/powerpoint/2010/main" val="1308592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F1D264-7019-4FFB-8478-C81FEF4D4441}"/>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GB" sz="2600" dirty="0">
                <a:solidFill>
                  <a:srgbClr val="FFFFFF"/>
                </a:solidFill>
              </a:rPr>
              <a:t>Test your knowledge</a:t>
            </a:r>
          </a:p>
        </p:txBody>
      </p:sp>
      <p:sp>
        <p:nvSpPr>
          <p:cNvPr id="9" name="Content Placeholder 8">
            <a:extLst>
              <a:ext uri="{FF2B5EF4-FFF2-40B4-BE49-F238E27FC236}">
                <a16:creationId xmlns:a16="http://schemas.microsoft.com/office/drawing/2014/main" id="{DA27C407-70EF-4780-AA96-7C5B011A95CC}"/>
              </a:ext>
            </a:extLst>
          </p:cNvPr>
          <p:cNvSpPr>
            <a:spLocks noGrp="1"/>
          </p:cNvSpPr>
          <p:nvPr>
            <p:ph idx="1"/>
          </p:nvPr>
        </p:nvSpPr>
        <p:spPr>
          <a:xfrm>
            <a:off x="4038600" y="4884873"/>
            <a:ext cx="7188199" cy="1292090"/>
          </a:xfrm>
        </p:spPr>
        <p:txBody>
          <a:bodyPr>
            <a:normAutofit/>
          </a:bodyPr>
          <a:lstStyle/>
          <a:p>
            <a:pPr marL="0" indent="0" algn="ctr">
              <a:buNone/>
            </a:pPr>
            <a:r>
              <a:rPr lang="en-US" dirty="0"/>
              <a:t>What do the units and prefixes above mean?</a:t>
            </a:r>
          </a:p>
        </p:txBody>
      </p:sp>
      <p:graphicFrame>
        <p:nvGraphicFramePr>
          <p:cNvPr id="7" name="Content Placeholder 3">
            <a:extLst>
              <a:ext uri="{FF2B5EF4-FFF2-40B4-BE49-F238E27FC236}">
                <a16:creationId xmlns:a16="http://schemas.microsoft.com/office/drawing/2014/main" id="{D99FFF7A-8CA0-4525-887D-EBCC2DE393C1}"/>
              </a:ext>
            </a:extLst>
          </p:cNvPr>
          <p:cNvGraphicFramePr>
            <a:graphicFrameLocks/>
          </p:cNvGraphicFramePr>
          <p:nvPr>
            <p:extLst>
              <p:ext uri="{D42A27DB-BD31-4B8C-83A1-F6EECF244321}">
                <p14:modId xmlns:p14="http://schemas.microsoft.com/office/powerpoint/2010/main" val="1607666710"/>
              </p:ext>
            </p:extLst>
          </p:nvPr>
        </p:nvGraphicFramePr>
        <p:xfrm>
          <a:off x="3957320" y="1808859"/>
          <a:ext cx="7188202" cy="1241024"/>
        </p:xfrm>
        <a:graphic>
          <a:graphicData uri="http://schemas.openxmlformats.org/drawingml/2006/table">
            <a:tbl>
              <a:tblPr firstRow="1" bandRow="1">
                <a:tableStyleId>{7E9639D4-E3E2-4D34-9284-5A2195B3D0D7}</a:tableStyleId>
              </a:tblPr>
              <a:tblGrid>
                <a:gridCol w="2282984">
                  <a:extLst>
                    <a:ext uri="{9D8B030D-6E8A-4147-A177-3AD203B41FA5}">
                      <a16:colId xmlns:a16="http://schemas.microsoft.com/office/drawing/2014/main" val="4082751430"/>
                    </a:ext>
                  </a:extLst>
                </a:gridCol>
                <a:gridCol w="1786096">
                  <a:extLst>
                    <a:ext uri="{9D8B030D-6E8A-4147-A177-3AD203B41FA5}">
                      <a16:colId xmlns:a16="http://schemas.microsoft.com/office/drawing/2014/main" val="1658233794"/>
                    </a:ext>
                  </a:extLst>
                </a:gridCol>
                <a:gridCol w="481129">
                  <a:extLst>
                    <a:ext uri="{9D8B030D-6E8A-4147-A177-3AD203B41FA5}">
                      <a16:colId xmlns:a16="http://schemas.microsoft.com/office/drawing/2014/main" val="1191453677"/>
                    </a:ext>
                  </a:extLst>
                </a:gridCol>
                <a:gridCol w="1268016">
                  <a:extLst>
                    <a:ext uri="{9D8B030D-6E8A-4147-A177-3AD203B41FA5}">
                      <a16:colId xmlns:a16="http://schemas.microsoft.com/office/drawing/2014/main" val="175063337"/>
                    </a:ext>
                  </a:extLst>
                </a:gridCol>
                <a:gridCol w="1369977">
                  <a:extLst>
                    <a:ext uri="{9D8B030D-6E8A-4147-A177-3AD203B41FA5}">
                      <a16:colId xmlns:a16="http://schemas.microsoft.com/office/drawing/2014/main" val="1863810311"/>
                    </a:ext>
                  </a:extLst>
                </a:gridCol>
              </a:tblGrid>
              <a:tr h="633454">
                <a:tc>
                  <a:txBody>
                    <a:bodyPr/>
                    <a:lstStyle/>
                    <a:p>
                      <a:pPr algn="ctr">
                        <a:lnSpc>
                          <a:spcPct val="115000"/>
                        </a:lnSpc>
                        <a:spcAft>
                          <a:spcPts val="0"/>
                        </a:spcAft>
                      </a:pPr>
                      <a:r>
                        <a:rPr lang="en-GB" sz="3200" dirty="0">
                          <a:effectLst/>
                        </a:rPr>
                        <a:t>mm s</a:t>
                      </a:r>
                      <a:r>
                        <a:rPr lang="en-GB" sz="3200" baseline="30000" dirty="0">
                          <a:effectLst/>
                        </a:rPr>
                        <a:t>-1</a:t>
                      </a:r>
                      <a:endParaRPr lang="en-GB" sz="3200" baseline="30000" dirty="0">
                        <a:effectLst/>
                        <a:latin typeface="Calibri" panose="020F0502020204030204" pitchFamily="34" charset="0"/>
                        <a:ea typeface="Calibri" panose="020F0502020204030204" pitchFamily="34" charset="0"/>
                      </a:endParaRPr>
                    </a:p>
                  </a:txBody>
                  <a:tcPr marL="200213" marR="200213" marT="0" marB="0"/>
                </a:tc>
                <a:tc>
                  <a:txBody>
                    <a:bodyPr/>
                    <a:lstStyle/>
                    <a:p>
                      <a:pPr algn="ctr">
                        <a:lnSpc>
                          <a:spcPct val="115000"/>
                        </a:lnSpc>
                        <a:spcAft>
                          <a:spcPts val="0"/>
                        </a:spcAft>
                      </a:pPr>
                      <a:r>
                        <a:rPr lang="en-GB" sz="3200" dirty="0">
                          <a:effectLst/>
                        </a:rPr>
                        <a:t>m ms</a:t>
                      </a:r>
                      <a:r>
                        <a:rPr lang="en-GB" sz="3200" baseline="30000" dirty="0">
                          <a:effectLst/>
                        </a:rPr>
                        <a:t>-1</a:t>
                      </a:r>
                      <a:endParaRPr lang="en-GB" sz="3200" baseline="30000" dirty="0">
                        <a:effectLst/>
                        <a:latin typeface="Calibri" panose="020F0502020204030204" pitchFamily="34" charset="0"/>
                        <a:ea typeface="Calibri" panose="020F0502020204030204" pitchFamily="34" charset="0"/>
                      </a:endParaRPr>
                    </a:p>
                  </a:txBody>
                  <a:tcPr marL="200213" marR="200213" marT="0" marB="0"/>
                </a:tc>
                <a:tc gridSpan="2">
                  <a:txBody>
                    <a:bodyPr/>
                    <a:lstStyle/>
                    <a:p>
                      <a:pPr algn="ctr">
                        <a:lnSpc>
                          <a:spcPct val="115000"/>
                        </a:lnSpc>
                        <a:spcAft>
                          <a:spcPts val="0"/>
                        </a:spcAft>
                      </a:pPr>
                      <a:r>
                        <a:rPr lang="en-GB" sz="3200" dirty="0">
                          <a:effectLst/>
                          <a:latin typeface="Calibri" panose="020F0502020204030204" pitchFamily="34" charset="0"/>
                          <a:ea typeface="Calibri" panose="020F0502020204030204" pitchFamily="34" charset="0"/>
                        </a:rPr>
                        <a:t>m s</a:t>
                      </a:r>
                      <a:r>
                        <a:rPr lang="en-GB" sz="3200" baseline="30000" dirty="0">
                          <a:effectLst/>
                        </a:rPr>
                        <a:t>-1</a:t>
                      </a:r>
                      <a:endParaRPr lang="en-GB" sz="3200" dirty="0">
                        <a:effectLst/>
                        <a:latin typeface="Calibri" panose="020F0502020204030204" pitchFamily="34" charset="0"/>
                        <a:ea typeface="Calibri" panose="020F0502020204030204" pitchFamily="34" charset="0"/>
                      </a:endParaRPr>
                    </a:p>
                  </a:txBody>
                  <a:tcPr marL="200213" marR="200213" marT="0" marB="0"/>
                </a:tc>
                <a:tc hMerge="1">
                  <a:txBody>
                    <a:bodyPr/>
                    <a:lstStyle/>
                    <a:p>
                      <a:pPr algn="ctr">
                        <a:lnSpc>
                          <a:spcPct val="115000"/>
                        </a:lnSpc>
                        <a:spcAft>
                          <a:spcPts val="0"/>
                        </a:spcAft>
                      </a:pPr>
                      <a:endParaRPr lang="en-GB" sz="3200" dirty="0">
                        <a:effectLst/>
                        <a:latin typeface="Calibri" panose="020F0502020204030204" pitchFamily="34" charset="0"/>
                        <a:ea typeface="Calibri" panose="020F0502020204030204" pitchFamily="34" charset="0"/>
                      </a:endParaRPr>
                    </a:p>
                  </a:txBody>
                  <a:tcPr marL="200213" marR="200213" marT="0" marB="0"/>
                </a:tc>
                <a:tc>
                  <a:txBody>
                    <a:bodyPr/>
                    <a:lstStyle/>
                    <a:p>
                      <a:pPr algn="ctr">
                        <a:lnSpc>
                          <a:spcPct val="115000"/>
                        </a:lnSpc>
                        <a:spcAft>
                          <a:spcPts val="0"/>
                        </a:spcAft>
                      </a:pPr>
                      <a:r>
                        <a:rPr lang="en-GB" sz="3200" dirty="0">
                          <a:effectLst/>
                        </a:rPr>
                        <a:t>ms</a:t>
                      </a:r>
                      <a:r>
                        <a:rPr lang="en-GB" sz="3200" baseline="30000" dirty="0">
                          <a:effectLst/>
                        </a:rPr>
                        <a:t>-1</a:t>
                      </a:r>
                      <a:endParaRPr lang="en-GB" sz="3200" dirty="0">
                        <a:effectLst/>
                        <a:latin typeface="Calibri" panose="020F0502020204030204" pitchFamily="34" charset="0"/>
                        <a:ea typeface="Calibri" panose="020F0502020204030204" pitchFamily="34" charset="0"/>
                      </a:endParaRPr>
                    </a:p>
                  </a:txBody>
                  <a:tcPr marL="200213" marR="200213" marT="0" marB="0"/>
                </a:tc>
                <a:extLst>
                  <a:ext uri="{0D108BD9-81ED-4DB2-BD59-A6C34878D82A}">
                    <a16:rowId xmlns:a16="http://schemas.microsoft.com/office/drawing/2014/main" val="3866679986"/>
                  </a:ext>
                </a:extLst>
              </a:tr>
              <a:tr h="607570">
                <a:tc>
                  <a:txBody>
                    <a:bodyPr/>
                    <a:lstStyle/>
                    <a:p>
                      <a:pPr algn="ctr">
                        <a:lnSpc>
                          <a:spcPct val="115000"/>
                        </a:lnSpc>
                        <a:spcBef>
                          <a:spcPts val="600"/>
                        </a:spcBef>
                        <a:spcAft>
                          <a:spcPts val="600"/>
                        </a:spcAft>
                      </a:pPr>
                      <a:endParaRPr lang="en-GB" sz="3200" dirty="0">
                        <a:effectLst/>
                        <a:latin typeface="Calibri" panose="020F0502020204030204" pitchFamily="34" charset="0"/>
                        <a:ea typeface="Calibri" panose="020F0502020204030204" pitchFamily="34" charset="0"/>
                      </a:endParaRPr>
                    </a:p>
                  </a:txBody>
                  <a:tcPr marL="200213" marR="200213" marT="0" marB="0"/>
                </a:tc>
                <a:tc>
                  <a:txBody>
                    <a:bodyPr/>
                    <a:lstStyle/>
                    <a:p>
                      <a:pPr>
                        <a:lnSpc>
                          <a:spcPct val="115000"/>
                        </a:lnSpc>
                        <a:spcAft>
                          <a:spcPts val="0"/>
                        </a:spcAft>
                      </a:pPr>
                      <a:r>
                        <a:rPr lang="en-GB" sz="3200" dirty="0">
                          <a:effectLst/>
                        </a:rPr>
                        <a:t> </a:t>
                      </a:r>
                      <a:endParaRPr lang="en-GB" sz="3200" dirty="0">
                        <a:effectLst/>
                        <a:latin typeface="Calibri" panose="020F0502020204030204" pitchFamily="34" charset="0"/>
                        <a:ea typeface="Calibri" panose="020F0502020204030204" pitchFamily="34" charset="0"/>
                      </a:endParaRPr>
                    </a:p>
                  </a:txBody>
                  <a:tcPr marL="200213" marR="200213" marT="0" marB="0"/>
                </a:tc>
                <a:tc>
                  <a:txBody>
                    <a:bodyPr/>
                    <a:lstStyle/>
                    <a:p>
                      <a:pPr>
                        <a:lnSpc>
                          <a:spcPct val="115000"/>
                        </a:lnSpc>
                        <a:spcAft>
                          <a:spcPts val="0"/>
                        </a:spcAft>
                      </a:pPr>
                      <a:r>
                        <a:rPr lang="en-GB" sz="3200">
                          <a:effectLst/>
                        </a:rPr>
                        <a:t> </a:t>
                      </a:r>
                      <a:endParaRPr lang="en-GB" sz="3200">
                        <a:effectLst/>
                        <a:latin typeface="Calibri" panose="020F0502020204030204" pitchFamily="34" charset="0"/>
                        <a:ea typeface="Calibri" panose="020F0502020204030204" pitchFamily="34" charset="0"/>
                      </a:endParaRPr>
                    </a:p>
                  </a:txBody>
                  <a:tcPr marL="200213" marR="200213" marT="0" marB="0"/>
                </a:tc>
                <a:tc>
                  <a:txBody>
                    <a:bodyPr/>
                    <a:lstStyle/>
                    <a:p>
                      <a:pPr>
                        <a:lnSpc>
                          <a:spcPct val="115000"/>
                        </a:lnSpc>
                        <a:spcAft>
                          <a:spcPts val="0"/>
                        </a:spcAft>
                      </a:pPr>
                      <a:r>
                        <a:rPr lang="en-GB" sz="3200" dirty="0">
                          <a:effectLst/>
                        </a:rPr>
                        <a:t> </a:t>
                      </a:r>
                      <a:endParaRPr lang="en-GB" sz="3200" dirty="0">
                        <a:effectLst/>
                        <a:latin typeface="Calibri" panose="020F0502020204030204" pitchFamily="34" charset="0"/>
                        <a:ea typeface="Calibri" panose="020F0502020204030204" pitchFamily="34" charset="0"/>
                      </a:endParaRPr>
                    </a:p>
                  </a:txBody>
                  <a:tcPr marL="200213" marR="200213" marT="0" marB="0"/>
                </a:tc>
                <a:tc>
                  <a:txBody>
                    <a:bodyPr/>
                    <a:lstStyle/>
                    <a:p>
                      <a:pPr>
                        <a:lnSpc>
                          <a:spcPct val="115000"/>
                        </a:lnSpc>
                        <a:spcAft>
                          <a:spcPts val="0"/>
                        </a:spcAft>
                      </a:pPr>
                      <a:r>
                        <a:rPr lang="en-GB" sz="3200" dirty="0">
                          <a:effectLst/>
                        </a:rPr>
                        <a:t> </a:t>
                      </a:r>
                      <a:endParaRPr lang="en-GB" sz="3200" dirty="0">
                        <a:effectLst/>
                        <a:latin typeface="Calibri" panose="020F0502020204030204" pitchFamily="34" charset="0"/>
                        <a:ea typeface="Calibri" panose="020F0502020204030204" pitchFamily="34" charset="0"/>
                      </a:endParaRPr>
                    </a:p>
                  </a:txBody>
                  <a:tcPr marL="200213" marR="200213" marT="0" marB="0"/>
                </a:tc>
                <a:extLst>
                  <a:ext uri="{0D108BD9-81ED-4DB2-BD59-A6C34878D82A}">
                    <a16:rowId xmlns:a16="http://schemas.microsoft.com/office/drawing/2014/main" val="407639479"/>
                  </a:ext>
                </a:extLst>
              </a:tr>
            </a:tbl>
          </a:graphicData>
        </a:graphic>
      </p:graphicFrame>
    </p:spTree>
    <p:extLst>
      <p:ext uri="{BB962C8B-B14F-4D97-AF65-F5344CB8AC3E}">
        <p14:creationId xmlns:p14="http://schemas.microsoft.com/office/powerpoint/2010/main" val="2289538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6065344-7428-4DC6-BC1C-F1AADBF29325}"/>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GB" sz="2600" dirty="0">
                <a:solidFill>
                  <a:srgbClr val="FFFFFF"/>
                </a:solidFill>
              </a:rPr>
              <a:t>Test your knowledge</a:t>
            </a:r>
          </a:p>
        </p:txBody>
      </p:sp>
      <p:sp>
        <p:nvSpPr>
          <p:cNvPr id="9" name="Content Placeholder 8">
            <a:extLst>
              <a:ext uri="{FF2B5EF4-FFF2-40B4-BE49-F238E27FC236}">
                <a16:creationId xmlns:a16="http://schemas.microsoft.com/office/drawing/2014/main" id="{1DF33748-CF14-40B1-9D17-7271652D5643}"/>
              </a:ext>
            </a:extLst>
          </p:cNvPr>
          <p:cNvSpPr>
            <a:spLocks noGrp="1"/>
          </p:cNvSpPr>
          <p:nvPr>
            <p:ph idx="1"/>
          </p:nvPr>
        </p:nvSpPr>
        <p:spPr>
          <a:xfrm>
            <a:off x="4038600" y="4884873"/>
            <a:ext cx="7188199" cy="1292090"/>
          </a:xfrm>
        </p:spPr>
        <p:txBody>
          <a:bodyPr>
            <a:normAutofit/>
          </a:bodyPr>
          <a:lstStyle/>
          <a:p>
            <a:pPr marL="0" indent="0" algn="ctr">
              <a:buNone/>
            </a:pPr>
            <a:r>
              <a:rPr lang="en-US" sz="2400" dirty="0"/>
              <a:t>How many significant figures?</a:t>
            </a:r>
          </a:p>
        </p:txBody>
      </p:sp>
      <p:graphicFrame>
        <p:nvGraphicFramePr>
          <p:cNvPr id="7" name="Content Placeholder 3">
            <a:extLst>
              <a:ext uri="{FF2B5EF4-FFF2-40B4-BE49-F238E27FC236}">
                <a16:creationId xmlns:a16="http://schemas.microsoft.com/office/drawing/2014/main" id="{426F63BA-4715-48EA-8A47-EDD5DF87EF12}"/>
              </a:ext>
            </a:extLst>
          </p:cNvPr>
          <p:cNvGraphicFramePr>
            <a:graphicFrameLocks/>
          </p:cNvGraphicFramePr>
          <p:nvPr>
            <p:extLst>
              <p:ext uri="{D42A27DB-BD31-4B8C-83A1-F6EECF244321}">
                <p14:modId xmlns:p14="http://schemas.microsoft.com/office/powerpoint/2010/main" val="2366478103"/>
              </p:ext>
            </p:extLst>
          </p:nvPr>
        </p:nvGraphicFramePr>
        <p:xfrm>
          <a:off x="4038600" y="1541805"/>
          <a:ext cx="7188200" cy="2688953"/>
        </p:xfrm>
        <a:graphic>
          <a:graphicData uri="http://schemas.openxmlformats.org/drawingml/2006/table">
            <a:tbl>
              <a:tblPr firstRow="1" bandRow="1">
                <a:tableStyleId>{8799B23B-EC83-4686-B30A-512413B5E67A}</a:tableStyleId>
              </a:tblPr>
              <a:tblGrid>
                <a:gridCol w="2253430">
                  <a:extLst>
                    <a:ext uri="{9D8B030D-6E8A-4147-A177-3AD203B41FA5}">
                      <a16:colId xmlns:a16="http://schemas.microsoft.com/office/drawing/2014/main" val="3676434215"/>
                    </a:ext>
                  </a:extLst>
                </a:gridCol>
                <a:gridCol w="1319796">
                  <a:extLst>
                    <a:ext uri="{9D8B030D-6E8A-4147-A177-3AD203B41FA5}">
                      <a16:colId xmlns:a16="http://schemas.microsoft.com/office/drawing/2014/main" val="4020522791"/>
                    </a:ext>
                  </a:extLst>
                </a:gridCol>
                <a:gridCol w="2325486">
                  <a:extLst>
                    <a:ext uri="{9D8B030D-6E8A-4147-A177-3AD203B41FA5}">
                      <a16:colId xmlns:a16="http://schemas.microsoft.com/office/drawing/2014/main" val="2318397550"/>
                    </a:ext>
                  </a:extLst>
                </a:gridCol>
                <a:gridCol w="1289488">
                  <a:extLst>
                    <a:ext uri="{9D8B030D-6E8A-4147-A177-3AD203B41FA5}">
                      <a16:colId xmlns:a16="http://schemas.microsoft.com/office/drawing/2014/main" val="3833083272"/>
                    </a:ext>
                  </a:extLst>
                </a:gridCol>
              </a:tblGrid>
              <a:tr h="353432">
                <a:tc>
                  <a:txBody>
                    <a:bodyPr/>
                    <a:lstStyle/>
                    <a:p>
                      <a:pPr algn="ctr">
                        <a:lnSpc>
                          <a:spcPct val="115000"/>
                        </a:lnSpc>
                        <a:spcAft>
                          <a:spcPts val="0"/>
                        </a:spcAft>
                      </a:pPr>
                      <a:r>
                        <a:rPr lang="en-GB" sz="1800">
                          <a:effectLst/>
                        </a:rPr>
                        <a:t>Value</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1800">
                          <a:effectLst/>
                        </a:rPr>
                        <a:t>Sig Figs</a:t>
                      </a:r>
                      <a:endParaRPr lang="en-GB" sz="1800">
                        <a:effectLst/>
                        <a:latin typeface="Calibri" panose="020F0502020204030204" pitchFamily="34" charset="0"/>
                        <a:ea typeface="Calibri" panose="020F0502020204030204" pitchFamily="34" charset="0"/>
                      </a:endParaRPr>
                    </a:p>
                  </a:txBody>
                  <a:tcPr marL="111708" marR="111708" marT="0" marB="0"/>
                </a:tc>
                <a:tc>
                  <a:txBody>
                    <a:bodyPr/>
                    <a:lstStyle/>
                    <a:p>
                      <a:pPr algn="ctr">
                        <a:lnSpc>
                          <a:spcPct val="115000"/>
                        </a:lnSpc>
                        <a:spcAft>
                          <a:spcPts val="0"/>
                        </a:spcAft>
                      </a:pPr>
                      <a:r>
                        <a:rPr lang="en-GB" sz="1800">
                          <a:effectLst/>
                        </a:rPr>
                        <a:t>Value</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1800">
                          <a:effectLst/>
                        </a:rPr>
                        <a:t>Sig Figs</a:t>
                      </a:r>
                      <a:endParaRPr lang="en-GB" sz="1800">
                        <a:effectLst/>
                        <a:latin typeface="Calibri" panose="020F0502020204030204" pitchFamily="34" charset="0"/>
                        <a:ea typeface="Calibri" panose="020F0502020204030204" pitchFamily="34" charset="0"/>
                      </a:endParaRPr>
                    </a:p>
                  </a:txBody>
                  <a:tcPr marL="111708" marR="111708" marT="0" marB="0"/>
                </a:tc>
                <a:extLst>
                  <a:ext uri="{0D108BD9-81ED-4DB2-BD59-A6C34878D82A}">
                    <a16:rowId xmlns:a16="http://schemas.microsoft.com/office/drawing/2014/main" val="1024670376"/>
                  </a:ext>
                </a:extLst>
              </a:tr>
              <a:tr h="380118">
                <a:tc>
                  <a:txBody>
                    <a:bodyPr/>
                    <a:lstStyle/>
                    <a:p>
                      <a:pPr algn="ctr">
                        <a:lnSpc>
                          <a:spcPct val="115000"/>
                        </a:lnSpc>
                        <a:spcAft>
                          <a:spcPts val="0"/>
                        </a:spcAft>
                      </a:pPr>
                      <a:r>
                        <a:rPr lang="en-GB" sz="2000">
                          <a:effectLst/>
                        </a:rPr>
                        <a:t>1066</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 </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1800.45</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 </a:t>
                      </a:r>
                      <a:endParaRPr lang="en-GB" sz="1800">
                        <a:effectLst/>
                        <a:latin typeface="Calibri" panose="020F0502020204030204" pitchFamily="34" charset="0"/>
                        <a:ea typeface="Calibri" panose="020F0502020204030204" pitchFamily="34" charset="0"/>
                      </a:endParaRPr>
                    </a:p>
                  </a:txBody>
                  <a:tcPr marL="111708" marR="111708" marT="0" marB="0" anchor="ctr"/>
                </a:tc>
                <a:extLst>
                  <a:ext uri="{0D108BD9-81ED-4DB2-BD59-A6C34878D82A}">
                    <a16:rowId xmlns:a16="http://schemas.microsoft.com/office/drawing/2014/main" val="1695724855"/>
                  </a:ext>
                </a:extLst>
              </a:tr>
              <a:tr h="380118">
                <a:tc>
                  <a:txBody>
                    <a:bodyPr/>
                    <a:lstStyle/>
                    <a:p>
                      <a:pPr algn="ctr">
                        <a:lnSpc>
                          <a:spcPct val="115000"/>
                        </a:lnSpc>
                        <a:spcAft>
                          <a:spcPts val="0"/>
                        </a:spcAft>
                      </a:pPr>
                      <a:r>
                        <a:rPr lang="en-GB" sz="2000">
                          <a:effectLst/>
                        </a:rPr>
                        <a:t>82.42</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 </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2.483 x 10</a:t>
                      </a:r>
                      <a:r>
                        <a:rPr lang="en-GB" sz="2000" baseline="30000">
                          <a:effectLst/>
                        </a:rPr>
                        <a:t>4</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 </a:t>
                      </a:r>
                      <a:endParaRPr lang="en-GB" sz="1800">
                        <a:effectLst/>
                        <a:latin typeface="Calibri" panose="020F0502020204030204" pitchFamily="34" charset="0"/>
                        <a:ea typeface="Calibri" panose="020F0502020204030204" pitchFamily="34" charset="0"/>
                      </a:endParaRPr>
                    </a:p>
                  </a:txBody>
                  <a:tcPr marL="111708" marR="111708" marT="0" marB="0" anchor="ctr"/>
                </a:tc>
                <a:extLst>
                  <a:ext uri="{0D108BD9-81ED-4DB2-BD59-A6C34878D82A}">
                    <a16:rowId xmlns:a16="http://schemas.microsoft.com/office/drawing/2014/main" val="617147218"/>
                  </a:ext>
                </a:extLst>
              </a:tr>
              <a:tr h="380118">
                <a:tc>
                  <a:txBody>
                    <a:bodyPr/>
                    <a:lstStyle/>
                    <a:p>
                      <a:pPr algn="ctr">
                        <a:lnSpc>
                          <a:spcPct val="115000"/>
                        </a:lnSpc>
                        <a:spcAft>
                          <a:spcPts val="0"/>
                        </a:spcAft>
                      </a:pPr>
                      <a:r>
                        <a:rPr lang="en-GB" sz="2000">
                          <a:effectLst/>
                        </a:rPr>
                        <a:t>750000</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dirty="0">
                          <a:effectLst/>
                        </a:rPr>
                        <a:t> </a:t>
                      </a:r>
                      <a:endParaRPr lang="en-GB" sz="1800" dirty="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0.0006</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 </a:t>
                      </a:r>
                      <a:endParaRPr lang="en-GB" sz="1800">
                        <a:effectLst/>
                        <a:latin typeface="Calibri" panose="020F0502020204030204" pitchFamily="34" charset="0"/>
                        <a:ea typeface="Calibri" panose="020F0502020204030204" pitchFamily="34" charset="0"/>
                      </a:endParaRPr>
                    </a:p>
                  </a:txBody>
                  <a:tcPr marL="111708" marR="111708" marT="0" marB="0" anchor="ctr"/>
                </a:tc>
                <a:extLst>
                  <a:ext uri="{0D108BD9-81ED-4DB2-BD59-A6C34878D82A}">
                    <a16:rowId xmlns:a16="http://schemas.microsoft.com/office/drawing/2014/main" val="2016736697"/>
                  </a:ext>
                </a:extLst>
              </a:tr>
              <a:tr h="380118">
                <a:tc>
                  <a:txBody>
                    <a:bodyPr/>
                    <a:lstStyle/>
                    <a:p>
                      <a:pPr algn="ctr">
                        <a:lnSpc>
                          <a:spcPct val="115000"/>
                        </a:lnSpc>
                        <a:spcAft>
                          <a:spcPts val="0"/>
                        </a:spcAft>
                      </a:pPr>
                      <a:r>
                        <a:rPr lang="en-GB" sz="2000">
                          <a:effectLst/>
                        </a:rPr>
                        <a:t>310</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 </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5906.4291</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 </a:t>
                      </a:r>
                      <a:endParaRPr lang="en-GB" sz="1800">
                        <a:effectLst/>
                        <a:latin typeface="Calibri" panose="020F0502020204030204" pitchFamily="34" charset="0"/>
                        <a:ea typeface="Calibri" panose="020F0502020204030204" pitchFamily="34" charset="0"/>
                      </a:endParaRPr>
                    </a:p>
                  </a:txBody>
                  <a:tcPr marL="111708" marR="111708" marT="0" marB="0" anchor="ctr"/>
                </a:tc>
                <a:extLst>
                  <a:ext uri="{0D108BD9-81ED-4DB2-BD59-A6C34878D82A}">
                    <a16:rowId xmlns:a16="http://schemas.microsoft.com/office/drawing/2014/main" val="452919978"/>
                  </a:ext>
                </a:extLst>
              </a:tr>
              <a:tr h="434931">
                <a:tc>
                  <a:txBody>
                    <a:bodyPr/>
                    <a:lstStyle/>
                    <a:p>
                      <a:pPr algn="ctr">
                        <a:lnSpc>
                          <a:spcPct val="115000"/>
                        </a:lnSpc>
                        <a:spcAft>
                          <a:spcPts val="0"/>
                        </a:spcAft>
                      </a:pPr>
                      <a:r>
                        <a:rPr lang="en-GB" sz="2000">
                          <a:effectLst/>
                        </a:rPr>
                        <a:t>3.10 x 10</a:t>
                      </a:r>
                      <a:r>
                        <a:rPr lang="en-GB" sz="2000" baseline="30000">
                          <a:effectLst/>
                        </a:rPr>
                        <a:t>4</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 </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200000</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 </a:t>
                      </a:r>
                      <a:endParaRPr lang="en-GB" sz="1800">
                        <a:effectLst/>
                        <a:latin typeface="Calibri" panose="020F0502020204030204" pitchFamily="34" charset="0"/>
                        <a:ea typeface="Calibri" panose="020F0502020204030204" pitchFamily="34" charset="0"/>
                      </a:endParaRPr>
                    </a:p>
                  </a:txBody>
                  <a:tcPr marL="111708" marR="111708" marT="0" marB="0" anchor="ctr"/>
                </a:tc>
                <a:extLst>
                  <a:ext uri="{0D108BD9-81ED-4DB2-BD59-A6C34878D82A}">
                    <a16:rowId xmlns:a16="http://schemas.microsoft.com/office/drawing/2014/main" val="3114963725"/>
                  </a:ext>
                </a:extLst>
              </a:tr>
              <a:tr h="380118">
                <a:tc>
                  <a:txBody>
                    <a:bodyPr/>
                    <a:lstStyle/>
                    <a:p>
                      <a:pPr algn="ctr">
                        <a:lnSpc>
                          <a:spcPct val="115000"/>
                        </a:lnSpc>
                        <a:spcAft>
                          <a:spcPts val="0"/>
                        </a:spcAft>
                      </a:pPr>
                      <a:r>
                        <a:rPr lang="en-GB" sz="2000">
                          <a:effectLst/>
                        </a:rPr>
                        <a:t>3.1 x 10</a:t>
                      </a:r>
                      <a:r>
                        <a:rPr lang="en-GB" sz="2000" baseline="30000">
                          <a:effectLst/>
                        </a:rPr>
                        <a:t>2</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 </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a:effectLst/>
                        </a:rPr>
                        <a:t>12.711</a:t>
                      </a:r>
                      <a:endParaRPr lang="en-GB" sz="1800">
                        <a:effectLst/>
                        <a:latin typeface="Calibri" panose="020F0502020204030204" pitchFamily="34" charset="0"/>
                        <a:ea typeface="Calibri" panose="020F0502020204030204" pitchFamily="34" charset="0"/>
                      </a:endParaRPr>
                    </a:p>
                  </a:txBody>
                  <a:tcPr marL="111708" marR="111708" marT="0" marB="0" anchor="ctr"/>
                </a:tc>
                <a:tc>
                  <a:txBody>
                    <a:bodyPr/>
                    <a:lstStyle/>
                    <a:p>
                      <a:pPr algn="ctr">
                        <a:lnSpc>
                          <a:spcPct val="115000"/>
                        </a:lnSpc>
                        <a:spcAft>
                          <a:spcPts val="0"/>
                        </a:spcAft>
                      </a:pPr>
                      <a:r>
                        <a:rPr lang="en-GB" sz="2000" dirty="0">
                          <a:effectLst/>
                        </a:rPr>
                        <a:t> </a:t>
                      </a:r>
                      <a:endParaRPr lang="en-GB" sz="1800" dirty="0">
                        <a:effectLst/>
                        <a:latin typeface="Calibri" panose="020F0502020204030204" pitchFamily="34" charset="0"/>
                        <a:ea typeface="Calibri" panose="020F0502020204030204" pitchFamily="34" charset="0"/>
                      </a:endParaRPr>
                    </a:p>
                  </a:txBody>
                  <a:tcPr marL="111708" marR="111708" marT="0" marB="0" anchor="ctr"/>
                </a:tc>
                <a:extLst>
                  <a:ext uri="{0D108BD9-81ED-4DB2-BD59-A6C34878D82A}">
                    <a16:rowId xmlns:a16="http://schemas.microsoft.com/office/drawing/2014/main" val="3170258463"/>
                  </a:ext>
                </a:extLst>
              </a:tr>
            </a:tbl>
          </a:graphicData>
        </a:graphic>
      </p:graphicFrame>
    </p:spTree>
    <p:extLst>
      <p:ext uri="{BB962C8B-B14F-4D97-AF65-F5344CB8AC3E}">
        <p14:creationId xmlns:p14="http://schemas.microsoft.com/office/powerpoint/2010/main" val="450916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1255</Words>
  <Application>Microsoft Office PowerPoint</Application>
  <PresentationFormat>Widescreen</PresentationFormat>
  <Paragraphs>385</Paragraphs>
  <Slides>31</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Calibri Light</vt:lpstr>
      <vt:lpstr>Cambria Math</vt:lpstr>
      <vt:lpstr>HanziPen TC</vt:lpstr>
      <vt:lpstr>Wingdings</vt:lpstr>
      <vt:lpstr>Office Theme</vt:lpstr>
      <vt:lpstr>Transition from GCSE to  A-level Physics </vt:lpstr>
      <vt:lpstr>Contents of this PowerPoint</vt:lpstr>
      <vt:lpstr>Mathematical skills – Using numbers</vt:lpstr>
      <vt:lpstr>Prefixes</vt:lpstr>
      <vt:lpstr>Using Index notation</vt:lpstr>
      <vt:lpstr>Significant figures</vt:lpstr>
      <vt:lpstr>Test your knowledge</vt:lpstr>
      <vt:lpstr>Test your knowledge</vt:lpstr>
      <vt:lpstr>Test your knowledge</vt:lpstr>
      <vt:lpstr>Calculations</vt:lpstr>
      <vt:lpstr>Rearranging equations</vt:lpstr>
      <vt:lpstr>Gradients</vt:lpstr>
      <vt:lpstr>Test your knowledge</vt:lpstr>
      <vt:lpstr>How could this gradient be best described?</vt:lpstr>
      <vt:lpstr>Experimental skills and terms</vt:lpstr>
      <vt:lpstr>Tabulation</vt:lpstr>
      <vt:lpstr>Graphs skills</vt:lpstr>
      <vt:lpstr>Describing graphs</vt:lpstr>
      <vt:lpstr>Experimental Key terms </vt:lpstr>
      <vt:lpstr>Test your knowledge</vt:lpstr>
      <vt:lpstr>Test your knowledge</vt:lpstr>
      <vt:lpstr>Test your knowledge</vt:lpstr>
      <vt:lpstr>Test your knowledge</vt:lpstr>
      <vt:lpstr>Test yourself</vt:lpstr>
      <vt:lpstr>Extra reading and resources</vt:lpstr>
      <vt:lpstr>Books and Content relevant to A-level Physics</vt:lpstr>
      <vt:lpstr>Helpful websites</vt:lpstr>
      <vt:lpstr>Relevant books to read</vt:lpstr>
      <vt:lpstr>Why Physics?</vt:lpstr>
      <vt:lpstr>Physics makes you think about why things behave how they do</vt:lpstr>
      <vt:lpstr>Some careers that Physics can lead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from GCSE to  A-level Physics </dc:title>
  <dc:creator>Ja Pumfrey</dc:creator>
  <cp:lastModifiedBy>Ja Pumfrey</cp:lastModifiedBy>
  <cp:revision>5</cp:revision>
  <dcterms:created xsi:type="dcterms:W3CDTF">2020-05-07T14:14:56Z</dcterms:created>
  <dcterms:modified xsi:type="dcterms:W3CDTF">2020-05-11T11:52:28Z</dcterms:modified>
</cp:coreProperties>
</file>