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2"/>
  </p:notesMasterIdLst>
  <p:sldIdLst>
    <p:sldId id="268" r:id="rId5"/>
    <p:sldId id="285" r:id="rId6"/>
    <p:sldId id="281" r:id="rId7"/>
    <p:sldId id="283" r:id="rId8"/>
    <p:sldId id="284" r:id="rId9"/>
    <p:sldId id="282"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99FF66"/>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9B2A4-7DF7-460F-96E4-A797ED2C4859}" v="8" dt="2020-06-15T12:26:39.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114" d="100"/>
          <a:sy n="114"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6/15/2020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6/15/2020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6/15/2020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ambridge-news.co.uk/news/local-news/peterborough-crime-map-areas-data-1629154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heguardian.com/uk-news/2018/jul/17/uk-police-force-failed-to-record-10000-crimes-watchdog-say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sidra.shabir@tda.educ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26136"/>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744928" y="758952"/>
            <a:ext cx="5259837" cy="4627600"/>
          </a:xfrm>
        </p:spPr>
        <p:txBody>
          <a:bodyPr>
            <a:normAutofit/>
          </a:bodyPr>
          <a:lstStyle/>
          <a:p>
            <a:r>
              <a:rPr lang="en-US" sz="5000" b="1" dirty="0">
                <a:solidFill>
                  <a:srgbClr val="C00000"/>
                </a:solidFill>
              </a:rPr>
              <a:t>Introduction to Criminology</a:t>
            </a:r>
            <a:br>
              <a:rPr lang="en-US" sz="5000" b="1" dirty="0">
                <a:solidFill>
                  <a:srgbClr val="C00000"/>
                </a:solidFill>
              </a:rPr>
            </a:br>
            <a:r>
              <a:rPr lang="en-US" sz="5000" b="1" dirty="0">
                <a:solidFill>
                  <a:srgbClr val="C00000"/>
                </a:solidFill>
              </a:rPr>
              <a:t>Project 2 </a:t>
            </a:r>
          </a:p>
        </p:txBody>
      </p:sp>
    </p:spTree>
    <p:extLst>
      <p:ext uri="{BB962C8B-B14F-4D97-AF65-F5344CB8AC3E}">
        <p14:creationId xmlns:p14="http://schemas.microsoft.com/office/powerpoint/2010/main" val="322664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C00000"/>
                </a:solidFill>
              </a:rPr>
              <a:t>Second task – welcome back </a:t>
            </a:r>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GB" sz="2200" dirty="0"/>
              <a:t>Hello again year 11 – I hope you enjoyed the first set of activities </a:t>
            </a:r>
          </a:p>
          <a:p>
            <a:r>
              <a:rPr lang="en-GB" sz="2200" dirty="0"/>
              <a:t>In this PowerPoint we will be looking at:</a:t>
            </a:r>
          </a:p>
          <a:p>
            <a:r>
              <a:rPr lang="en-GB" sz="2200" dirty="0"/>
              <a:t>Why crime is not reported and how this affects crime statistics?</a:t>
            </a:r>
          </a:p>
          <a:p>
            <a:r>
              <a:rPr lang="en-GB" sz="2200" dirty="0"/>
              <a:t>Miscarriages of Justice.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257" y="3989387"/>
            <a:ext cx="2085975" cy="2190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872" y="4570412"/>
            <a:ext cx="2838450" cy="1609725"/>
          </a:xfrm>
          <a:prstGeom prst="rect">
            <a:avLst/>
          </a:prstGeom>
        </p:spPr>
      </p:pic>
    </p:spTree>
    <p:extLst>
      <p:ext uri="{BB962C8B-B14F-4D97-AF65-F5344CB8AC3E}">
        <p14:creationId xmlns:p14="http://schemas.microsoft.com/office/powerpoint/2010/main" val="96129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solidFill>
                  <a:srgbClr val="C00000"/>
                </a:solidFill>
              </a:rPr>
              <a:t>Why crime is not reported to the police?</a:t>
            </a:r>
          </a:p>
        </p:txBody>
      </p:sp>
      <p:sp>
        <p:nvSpPr>
          <p:cNvPr id="3" name="Content Placeholder 2"/>
          <p:cNvSpPr>
            <a:spLocks noGrp="1"/>
          </p:cNvSpPr>
          <p:nvPr>
            <p:ph idx="1"/>
          </p:nvPr>
        </p:nvSpPr>
        <p:spPr>
          <a:solidFill>
            <a:schemeClr val="accent3">
              <a:lumMod val="60000"/>
              <a:lumOff val="40000"/>
            </a:schemeClr>
          </a:solidFill>
        </p:spPr>
        <p:txBody>
          <a:bodyPr/>
          <a:lstStyle/>
          <a:p>
            <a:r>
              <a:rPr lang="en-GB" dirty="0"/>
              <a:t>There are many reasons why people don’t report crime to the police.  As part of your unit 1 work you will look at the reasons for and consequences of unreported crime.</a:t>
            </a:r>
          </a:p>
          <a:p>
            <a:r>
              <a:rPr lang="en-GB" dirty="0"/>
              <a:t>Using this website find some information about crime in your area of Peterborough.</a:t>
            </a:r>
          </a:p>
          <a:p>
            <a:r>
              <a:rPr lang="en-GB" dirty="0">
                <a:hlinkClick r:id="rId2"/>
              </a:rPr>
              <a:t>https://www.cambridge-news.co.uk/news/local-news/peterborough-crime-map-areas-data-16291542</a:t>
            </a:r>
            <a:endParaRPr lang="en-GB" dirty="0"/>
          </a:p>
          <a:p>
            <a:r>
              <a:rPr lang="en-GB" dirty="0"/>
              <a:t>Write a few sentences which summarise the level of crime in your area.</a:t>
            </a:r>
          </a:p>
          <a:p>
            <a:r>
              <a:rPr lang="en-GB" dirty="0"/>
              <a:t>You might be surprised or pleased by the level of crime in your area but the actual level of crime may be a lot higher than this.  For crimes to make it into crime statistics they have to be </a:t>
            </a:r>
            <a:r>
              <a:rPr lang="en-GB" b="1" dirty="0"/>
              <a:t>reported</a:t>
            </a:r>
            <a:r>
              <a:rPr lang="en-GB" dirty="0"/>
              <a:t> to the police and then </a:t>
            </a:r>
            <a:r>
              <a:rPr lang="en-GB" b="1" dirty="0"/>
              <a:t>recorded</a:t>
            </a:r>
            <a:r>
              <a:rPr lang="en-GB" dirty="0"/>
              <a:t> by the police.   </a:t>
            </a:r>
          </a:p>
        </p:txBody>
      </p:sp>
    </p:spTree>
    <p:extLst>
      <p:ext uri="{BB962C8B-B14F-4D97-AF65-F5344CB8AC3E}">
        <p14:creationId xmlns:p14="http://schemas.microsoft.com/office/powerpoint/2010/main" val="302872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solidFill>
                  <a:srgbClr val="C00000"/>
                </a:solidFill>
              </a:rPr>
              <a:t>Why do people report crime to the police?</a:t>
            </a:r>
          </a:p>
        </p:txBody>
      </p:sp>
      <p:sp>
        <p:nvSpPr>
          <p:cNvPr id="3" name="Content Placeholder 2"/>
          <p:cNvSpPr>
            <a:spLocks noGrp="1"/>
          </p:cNvSpPr>
          <p:nvPr>
            <p:ph idx="1"/>
          </p:nvPr>
        </p:nvSpPr>
        <p:spPr>
          <a:solidFill>
            <a:srgbClr val="FFFF99"/>
          </a:solidFill>
        </p:spPr>
        <p:txBody>
          <a:bodyPr>
            <a:normAutofit/>
          </a:bodyPr>
          <a:lstStyle/>
          <a:p>
            <a:r>
              <a:rPr lang="en-GB" dirty="0"/>
              <a:t>Look at the scenarios and explain why might these crimes not be reported to the police.</a:t>
            </a:r>
          </a:p>
          <a:p>
            <a:r>
              <a:rPr lang="en-GB" dirty="0"/>
              <a:t>Alfie’s bike is stolen and he doesn’t have any insurance.</a:t>
            </a:r>
          </a:p>
          <a:p>
            <a:r>
              <a:rPr lang="en-GB" dirty="0"/>
              <a:t>Leanne is sexually assaulted by her husband in her own home.</a:t>
            </a:r>
          </a:p>
          <a:p>
            <a:r>
              <a:rPr lang="en-GB" dirty="0"/>
              <a:t>Tomas has lost his mobile phone but he’s not sure how.</a:t>
            </a:r>
          </a:p>
          <a:p>
            <a:r>
              <a:rPr lang="en-GB" dirty="0"/>
              <a:t>Henry was punched in the face by a stranger in the street who then ran off.</a:t>
            </a:r>
          </a:p>
          <a:p>
            <a:r>
              <a:rPr lang="en-GB" dirty="0"/>
              <a:t>Louise has £20 stolen from her purse by her friend.</a:t>
            </a:r>
          </a:p>
          <a:p>
            <a:r>
              <a:rPr lang="en-GB" dirty="0"/>
              <a:t>Eloise has her bottom pinched when she is on the London Underground, she does not know who did it.</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582" y="5320121"/>
            <a:ext cx="3295650" cy="1390650"/>
          </a:xfrm>
          <a:prstGeom prst="rect">
            <a:avLst/>
          </a:prstGeom>
        </p:spPr>
      </p:pic>
    </p:spTree>
    <p:extLst>
      <p:ext uri="{BB962C8B-B14F-4D97-AF65-F5344CB8AC3E}">
        <p14:creationId xmlns:p14="http://schemas.microsoft.com/office/powerpoint/2010/main" val="29416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C00000"/>
                </a:solidFill>
              </a:rPr>
              <a:t>Why do police record crimes?</a:t>
            </a:r>
          </a:p>
        </p:txBody>
      </p:sp>
      <p:sp>
        <p:nvSpPr>
          <p:cNvPr id="3" name="Content Placeholder 2"/>
          <p:cNvSpPr>
            <a:spLocks noGrp="1"/>
          </p:cNvSpPr>
          <p:nvPr>
            <p:ph idx="1"/>
          </p:nvPr>
        </p:nvSpPr>
        <p:spPr>
          <a:solidFill>
            <a:srgbClr val="99FF66"/>
          </a:solidFill>
        </p:spPr>
        <p:txBody>
          <a:bodyPr/>
          <a:lstStyle/>
          <a:p>
            <a:r>
              <a:rPr lang="en-GB" dirty="0"/>
              <a:t>You know how schools are valued by their exam results and Ofsted reports, the police are monitored in the same way.  They are monitored and valued by the level of crime in their area and how many crimes go unreported.</a:t>
            </a:r>
          </a:p>
          <a:p>
            <a:r>
              <a:rPr lang="en-GB" dirty="0"/>
              <a:t>This might result in the police not wanting to record crime that they cannot solve and crimes that are small because they will make crime look worse in their area. </a:t>
            </a:r>
          </a:p>
          <a:p>
            <a:r>
              <a:rPr lang="en-GB" dirty="0">
                <a:hlinkClick r:id="rId2"/>
              </a:rPr>
              <a:t>Summarise this article in 100 words</a:t>
            </a:r>
            <a:endParaRPr lang="en-GB" dirty="0"/>
          </a:p>
          <a:p>
            <a:endParaRPr lang="en-GB" dirty="0"/>
          </a:p>
          <a:p>
            <a:r>
              <a:rPr lang="en-GB" dirty="0"/>
              <a:t>Find some other evidence of the police not reporting crime.</a:t>
            </a:r>
          </a:p>
          <a:p>
            <a:endParaRPr lang="en-GB" dirty="0"/>
          </a:p>
          <a:p>
            <a:endParaRPr lang="en-GB" dirty="0"/>
          </a:p>
        </p:txBody>
      </p:sp>
    </p:spTree>
    <p:extLst>
      <p:ext uri="{BB962C8B-B14F-4D97-AF65-F5344CB8AC3E}">
        <p14:creationId xmlns:p14="http://schemas.microsoft.com/office/powerpoint/2010/main" val="387859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C00000"/>
                </a:solidFill>
              </a:rPr>
              <a:t>Miscarriages of Justice </a:t>
            </a:r>
          </a:p>
        </p:txBody>
      </p:sp>
      <p:sp>
        <p:nvSpPr>
          <p:cNvPr id="3" name="Content Placeholder 2"/>
          <p:cNvSpPr>
            <a:spLocks noGrp="1"/>
          </p:cNvSpPr>
          <p:nvPr>
            <p:ph idx="1"/>
          </p:nvPr>
        </p:nvSpPr>
        <p:spPr>
          <a:solidFill>
            <a:srgbClr val="66FFCC"/>
          </a:solidFill>
        </p:spPr>
        <p:txBody>
          <a:bodyPr>
            <a:normAutofit fontScale="92500" lnSpcReduction="20000"/>
          </a:bodyPr>
          <a:lstStyle/>
          <a:p>
            <a:r>
              <a:rPr lang="en-GB" dirty="0"/>
              <a:t>A miscarriage of justice is when an innocent person has been convicted of a crime that they did not commit.  There have been many examples of miscarriages of justice in the UK.  They are becoming slightly less common today as DNA and other forensic evidence can accurately place people at a crime scene.  Things can go wrong with the collection of this information however and this can lead to a miscarriage of justice.</a:t>
            </a:r>
          </a:p>
          <a:p>
            <a:r>
              <a:rPr lang="en-GB" dirty="0"/>
              <a:t>Write a brief explanation about these miscarriages of justice in the UK:</a:t>
            </a:r>
          </a:p>
          <a:p>
            <a:r>
              <a:rPr lang="en-GB" dirty="0"/>
              <a:t>Derek Bentley</a:t>
            </a:r>
          </a:p>
          <a:p>
            <a:r>
              <a:rPr lang="en-GB" dirty="0"/>
              <a:t>Stephen Downing</a:t>
            </a:r>
          </a:p>
          <a:p>
            <a:r>
              <a:rPr lang="en-GB" dirty="0"/>
              <a:t>Eddie </a:t>
            </a:r>
            <a:r>
              <a:rPr lang="en-GB" dirty="0" err="1"/>
              <a:t>Gilfayne</a:t>
            </a:r>
            <a:endParaRPr lang="en-GB" dirty="0"/>
          </a:p>
          <a:p>
            <a:r>
              <a:rPr lang="en-GB" dirty="0"/>
              <a:t>Sally Clark</a:t>
            </a:r>
          </a:p>
          <a:p>
            <a:r>
              <a:rPr lang="en-GB" dirty="0" err="1"/>
              <a:t>Siôn</a:t>
            </a:r>
            <a:r>
              <a:rPr lang="en-GB" dirty="0"/>
              <a:t> Jenkins</a:t>
            </a:r>
          </a:p>
          <a:p>
            <a:r>
              <a:rPr lang="en-GB" dirty="0"/>
              <a:t>For the one of these, write about this case in more detail.  What was the role of the police?  How and why was the case rulings overturned?</a:t>
            </a:r>
          </a:p>
        </p:txBody>
      </p:sp>
    </p:spTree>
    <p:extLst>
      <p:ext uri="{BB962C8B-B14F-4D97-AF65-F5344CB8AC3E}">
        <p14:creationId xmlns:p14="http://schemas.microsoft.com/office/powerpoint/2010/main" val="370288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C00000"/>
                </a:solidFill>
              </a:rPr>
              <a:t>Tasks</a:t>
            </a:r>
          </a:p>
        </p:txBody>
      </p:sp>
      <p:sp>
        <p:nvSpPr>
          <p:cNvPr id="3" name="Content Placeholder 2"/>
          <p:cNvSpPr>
            <a:spLocks noGrp="1"/>
          </p:cNvSpPr>
          <p:nvPr>
            <p:ph idx="1"/>
          </p:nvPr>
        </p:nvSpPr>
        <p:spPr>
          <a:xfrm>
            <a:off x="1261871" y="1828800"/>
            <a:ext cx="9295769" cy="4663440"/>
          </a:xfrm>
        </p:spPr>
        <p:txBody>
          <a:bodyPr>
            <a:noAutofit/>
          </a:bodyPr>
          <a:lstStyle/>
          <a:p>
            <a:r>
              <a:rPr lang="en-GB" sz="2000" dirty="0"/>
              <a:t>In slide 3 – write a few sentences which summarise crime in your area.</a:t>
            </a:r>
          </a:p>
          <a:p>
            <a:r>
              <a:rPr lang="en-GB" sz="2000" dirty="0"/>
              <a:t>In slide 4 – explain for each of scenarios why this crime may not be reported.</a:t>
            </a:r>
          </a:p>
          <a:p>
            <a:r>
              <a:rPr lang="en-GB" sz="2000" dirty="0"/>
              <a:t>In slide 5 – summarise the article and find out why the police may not record crime.</a:t>
            </a:r>
          </a:p>
          <a:p>
            <a:r>
              <a:rPr lang="en-GB" sz="2000" dirty="0"/>
              <a:t>In slide 6 – write a few sentences on each miscarriage of justice.  Write in more detail about one of the cases.</a:t>
            </a:r>
          </a:p>
          <a:p>
            <a:r>
              <a:rPr lang="en-GB" sz="2000" dirty="0"/>
              <a:t>When you have completed this send it to:</a:t>
            </a:r>
          </a:p>
          <a:p>
            <a:r>
              <a:rPr lang="en-GB" sz="2000" dirty="0"/>
              <a:t>Miss Shabir at </a:t>
            </a:r>
            <a:r>
              <a:rPr lang="en-GB" sz="2000" dirty="0" err="1">
                <a:hlinkClick r:id="rId2"/>
              </a:rPr>
              <a:t>sidra.shabir@tda.education</a:t>
            </a:r>
            <a:r>
              <a:rPr lang="en-GB" sz="2000" dirty="0"/>
              <a:t> </a:t>
            </a:r>
          </a:p>
          <a:p>
            <a:r>
              <a:rPr lang="en-GB" sz="2000" dirty="0"/>
              <a:t>I hope you enjoy these activities, if you have any questions then please get in touch </a:t>
            </a:r>
            <a:r>
              <a:rPr lang="en-GB" sz="2000" dirty="0">
                <a:sym typeface="Wingdings" panose="05000000000000000000" pitchFamily="2" charset="2"/>
              </a:rPr>
              <a:t> </a:t>
            </a:r>
            <a:endParaRPr lang="en-GB" sz="2000" dirty="0"/>
          </a:p>
        </p:txBody>
      </p:sp>
    </p:spTree>
    <p:extLst>
      <p:ext uri="{BB962C8B-B14F-4D97-AF65-F5344CB8AC3E}">
        <p14:creationId xmlns:p14="http://schemas.microsoft.com/office/powerpoint/2010/main" val="178205724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2.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17B96-44E1-4D27-8275-49488FA5EBD9}">
  <ds:schemaRefs>
    <ds:schemaRef ds:uri="71af3243-3dd4-4a8d-8c0d-dd76da1f02a5"/>
    <ds:schemaRef ds:uri="http://purl.org/dc/elements/1.1/"/>
    <ds:schemaRef ds:uri="http://purl.org/dc/terms/"/>
    <ds:schemaRef ds:uri="http://purl.org/dc/dcmitype/"/>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View design</Template>
  <TotalTime>0</TotalTime>
  <Words>637</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Schoolbook</vt:lpstr>
      <vt:lpstr>Wingdings 2</vt:lpstr>
      <vt:lpstr>View</vt:lpstr>
      <vt:lpstr>Introduction to Criminology Project 2 </vt:lpstr>
      <vt:lpstr>Second task – welcome back </vt:lpstr>
      <vt:lpstr>Why crime is not reported to the police?</vt:lpstr>
      <vt:lpstr>Why do people report crime to the police?</vt:lpstr>
      <vt:lpstr>Why do police record crimes?</vt:lpstr>
      <vt:lpstr>Miscarriages of Justice </vt:lpstr>
      <vt:lpstr>Tasks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2020-05-13T13:28:04Z</dcterms:created>
  <dcterms:modified xsi:type="dcterms:W3CDTF">2020-06-15T12:41:53Z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