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handoutMasterIdLst>
    <p:handoutMasterId r:id="rId8"/>
  </p:handoutMasterIdLst>
  <p:sldIdLst>
    <p:sldId id="285" r:id="rId5"/>
    <p:sldId id="286"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BBF3"/>
    <a:srgbClr val="682D85"/>
    <a:srgbClr val="FF0066"/>
    <a:srgbClr val="FF66CC"/>
    <a:srgbClr val="BB86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56BDA-610D-21C6-0580-9C22DDDD4C92}" v="258" dt="2020-04-23T10:51:17.100"/>
    <p1510:client id="{4C465193-2978-C84F-8F8E-1A3513615340}" v="962" dt="2020-05-19T09:46:05.409"/>
    <p1510:client id="{26A6DE33-0695-9984-92EF-4894176FA99C}" v="47" dt="2020-04-23T10:04:08.763"/>
    <p1510:client id="{1A57C9B5-DF99-1023-52C7-8FA8FB365105}" v="279" dt="2020-05-11T14:17:20.366"/>
    <p1510:client id="{47B9E6FB-33CB-FEA2-E419-288317ADC041}" v="2" dt="2020-05-01T10:38:04.456"/>
    <p1510:client id="{446B3293-DFAE-31F4-7DBA-99F937E44BC5}" v="451" dt="2020-05-07T09:58:07.328"/>
    <p1510:client id="{3D679C76-6BE1-001A-73C2-F32254BDC9E6}" v="17" dt="2020-05-19T11:24:40.061"/>
    <p1510:client id="{50A401DC-0753-6E3A-07FE-60D37242F493}" v="11" dt="2020-06-23T11:25:11.973"/>
    <p1510:client id="{BB08B13F-9347-4614-C2E8-2997EC3CDA27}" v="528" dt="2020-05-19T11:54:13.491"/>
    <p1510:client id="{55FEA140-8A0E-86EA-CD25-FF23B1B2DC2A}" v="88" dt="2020-05-18T08:26:32.327"/>
    <p1510:client id="{5F693218-22E2-D788-02DB-4BE1D4F0890D}" v="250" dt="2020-05-04T15:10:39.965"/>
    <p1510:client id="{656707F1-8FA5-4CDD-8609-960DC2F5123C}" v="95" dt="2020-05-06T09:15:30.915"/>
    <p1510:client id="{B0E9087E-6079-7F7E-0F2E-99701FF6B36A}" v="126" dt="2020-04-29T09:44:07.332"/>
    <p1510:client id="{BAA686C1-3CB4-4A2B-727A-30814494C42D}" v="19" dt="2020-05-07T12:01:15.342"/>
    <p1510:client id="{EF976252-2F39-189F-4236-D73B8EDB66DF}" v="276" dt="2020-05-12T10:42:10.550"/>
    <p1510:client id="{F5DDD835-C45E-73DB-95D5-2023DE6FAAE2}" v="47" dt="2020-05-12T08:36:57.177"/>
    <p1510:client id="{FC89B5A6-0352-A40E-F3F7-591B438FDB67}" v="482" dt="2020-04-24T09:22:06.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65"/>
    <p:restoredTop sz="94715"/>
  </p:normalViewPr>
  <p:slideViewPr>
    <p:cSldViewPr snapToGrid="0">
      <p:cViewPr varScale="1">
        <p:scale>
          <a:sx n="71" d="100"/>
          <a:sy n="71" d="100"/>
        </p:scale>
        <p:origin x="31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D99A4C-7756-4043-8824-01B710641D10}" type="datetimeFigureOut">
              <a:rPr lang="en-US" smtClean="0"/>
              <a:t>6/30/2020</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DC4A49-51C1-2044-A65B-0AF9D8725932}" type="slidenum">
              <a:rPr lang="en-US" smtClean="0"/>
              <a:t>‹#›</a:t>
            </a:fld>
            <a:endParaRPr lang="en-US" dirty="0"/>
          </a:p>
        </p:txBody>
      </p:sp>
    </p:spTree>
    <p:extLst>
      <p:ext uri="{BB962C8B-B14F-4D97-AF65-F5344CB8AC3E}">
        <p14:creationId xmlns:p14="http://schemas.microsoft.com/office/powerpoint/2010/main" val="3664442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711CA8-7C24-114B-B4AE-B82E3B3CA87B}" type="datetimeFigureOut">
              <a:rPr lang="en-US" smtClean="0"/>
              <a:t>6/30/2020</a:t>
            </a:fld>
            <a:endParaRPr lang="en-US" dirty="0"/>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5AC82A-C14A-6C4B-9AA0-B58A11FD95F2}" type="slidenum">
              <a:rPr lang="en-US" smtClean="0"/>
              <a:t>‹#›</a:t>
            </a:fld>
            <a:endParaRPr lang="en-US" dirty="0"/>
          </a:p>
        </p:txBody>
      </p:sp>
    </p:spTree>
    <p:extLst>
      <p:ext uri="{BB962C8B-B14F-4D97-AF65-F5344CB8AC3E}">
        <p14:creationId xmlns:p14="http://schemas.microsoft.com/office/powerpoint/2010/main" val="314216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8491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2173778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312355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1746472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865846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79183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761065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424075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2115776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238949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AE4D0B2-CB52-4E36-9C52-F3C646415746}" type="datetimeFigureOut">
              <a:rPr lang="en-GB" smtClean="0"/>
              <a:t>30/06/2020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05C915-F183-4ABC-983A-BE78641662D2}" type="slidenum">
              <a:rPr lang="en-GB" smtClean="0"/>
              <a:t>‹#›</a:t>
            </a:fld>
            <a:endParaRPr lang="en-GB" dirty="0"/>
          </a:p>
        </p:txBody>
      </p:sp>
    </p:spTree>
    <p:extLst>
      <p:ext uri="{BB962C8B-B14F-4D97-AF65-F5344CB8AC3E}">
        <p14:creationId xmlns:p14="http://schemas.microsoft.com/office/powerpoint/2010/main" val="4111506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E4D0B2-CB52-4E36-9C52-F3C646415746}" type="datetimeFigureOut">
              <a:rPr lang="en-GB" smtClean="0"/>
              <a:t>30/06/2020</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B05C915-F183-4ABC-983A-BE78641662D2}" type="slidenum">
              <a:rPr lang="en-GB" smtClean="0"/>
              <a:t>‹#›</a:t>
            </a:fld>
            <a:endParaRPr lang="en-GB" dirty="0"/>
          </a:p>
        </p:txBody>
      </p:sp>
    </p:spTree>
    <p:extLst>
      <p:ext uri="{BB962C8B-B14F-4D97-AF65-F5344CB8AC3E}">
        <p14:creationId xmlns:p14="http://schemas.microsoft.com/office/powerpoint/2010/main" val="1020400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4221" y="500858"/>
            <a:ext cx="6629400" cy="523220"/>
          </a:xfrm>
          <a:prstGeom prst="rect">
            <a:avLst/>
          </a:prstGeom>
        </p:spPr>
        <p:txBody>
          <a:bodyPr wrap="square">
            <a:spAutoFit/>
          </a:bodyPr>
          <a:lstStyle/>
          <a:p>
            <a:pPr algn="ct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Ravie" panose="04040805050809020602" pitchFamily="82" charset="0"/>
              </a:rPr>
              <a:t>Tips</a:t>
            </a:r>
            <a:r>
              <a:rPr lang="en-US" sz="2800" b="1" dirty="0">
                <a:latin typeface="Ravie" panose="04040805050809020602" pitchFamily="82" charset="0"/>
              </a:rPr>
              <a:t> </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Ravie" panose="04040805050809020602" pitchFamily="82" charset="0"/>
              </a:rPr>
              <a:t>and Advice</a:t>
            </a:r>
            <a:endParaRPr lang="en-GB"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Ravie" panose="04040805050809020602" pitchFamily="82" charset="0"/>
            </a:endParaRPr>
          </a:p>
        </p:txBody>
      </p:sp>
      <p:sp>
        <p:nvSpPr>
          <p:cNvPr id="3" name="TextBox 2">
            <a:extLst>
              <a:ext uri="{FF2B5EF4-FFF2-40B4-BE49-F238E27FC236}">
                <a16:creationId xmlns:a16="http://schemas.microsoft.com/office/drawing/2014/main" id="{8A9959E1-C986-41FC-A9FC-A94E96C0FC80}"/>
              </a:ext>
            </a:extLst>
          </p:cNvPr>
          <p:cNvSpPr txBox="1"/>
          <p:nvPr/>
        </p:nvSpPr>
        <p:spPr>
          <a:xfrm>
            <a:off x="244863" y="978451"/>
            <a:ext cx="6713621" cy="253916"/>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Below are some </a:t>
            </a:r>
            <a:r>
              <a:rPr lang="en-US" sz="1050" dirty="0">
                <a:latin typeface="Arial" panose="020B0604020202020204" pitchFamily="34" charset="0"/>
                <a:cs typeface="Arial" panose="020B0604020202020204" pitchFamily="34" charset="0"/>
              </a:rPr>
              <a:t>pieces</a:t>
            </a:r>
            <a:r>
              <a:rPr lang="en-US" sz="1000" dirty="0">
                <a:latin typeface="Arial" panose="020B0604020202020204" pitchFamily="34" charset="0"/>
                <a:cs typeface="Arial" panose="020B0604020202020204" pitchFamily="34" charset="0"/>
              </a:rPr>
              <a:t> of advice that will help you get to know TDA a little bit quicker.</a:t>
            </a:r>
            <a:endParaRPr lang="en-GB" sz="1000" dirty="0"/>
          </a:p>
        </p:txBody>
      </p:sp>
      <p:sp>
        <p:nvSpPr>
          <p:cNvPr id="2" name="TextBox 1">
            <a:extLst>
              <a:ext uri="{FF2B5EF4-FFF2-40B4-BE49-F238E27FC236}">
                <a16:creationId xmlns:a16="http://schemas.microsoft.com/office/drawing/2014/main" id="{B029CE2D-F46D-490D-9F61-D0371744B920}"/>
              </a:ext>
            </a:extLst>
          </p:cNvPr>
          <p:cNvSpPr txBox="1"/>
          <p:nvPr/>
        </p:nvSpPr>
        <p:spPr>
          <a:xfrm>
            <a:off x="244863" y="1170800"/>
            <a:ext cx="6393004" cy="8656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50" b="1" dirty="0">
                <a:latin typeface="Arial"/>
                <a:ea typeface="Arial" charset="0"/>
                <a:cs typeface="Arial"/>
              </a:rPr>
              <a:t>SETTLING IN</a:t>
            </a:r>
          </a:p>
          <a:p>
            <a:r>
              <a:rPr lang="en-US" sz="1050" dirty="0">
                <a:latin typeface="Arial"/>
                <a:ea typeface="Arial" charset="0"/>
                <a:cs typeface="Arial"/>
              </a:rPr>
              <a:t>At first the school might seem big, but it really is not. If you are not sure where to go or you get lost do not worry – just ask someone. Make a good first impression – be on time, be smart, be polite. You will see your Personal Tutor and other students in your Tutor Group every day and they will help you.</a:t>
            </a:r>
          </a:p>
          <a:p>
            <a:endParaRPr lang="en-US" sz="1050" dirty="0">
              <a:latin typeface="Arial" charset="0"/>
              <a:ea typeface="Arial" charset="0"/>
              <a:cs typeface="Arial" charset="0"/>
            </a:endParaRPr>
          </a:p>
          <a:p>
            <a:r>
              <a:rPr lang="en-US" sz="1050" b="1" dirty="0">
                <a:latin typeface="Arial"/>
                <a:ea typeface="Arial" charset="0"/>
                <a:cs typeface="Arial"/>
              </a:rPr>
              <a:t>BEING ORGANISED</a:t>
            </a:r>
          </a:p>
          <a:p>
            <a:r>
              <a:rPr lang="en-US" sz="1050" dirty="0">
                <a:latin typeface="Arial"/>
                <a:ea typeface="Arial" charset="0"/>
                <a:cs typeface="Arial"/>
              </a:rPr>
              <a:t>Be on time, school starts at 8.40 am and you need to be in the classroom, ready to learn, by then. Unless you have a good reason, like a note from your parents to explain why you are late, you will receive a late detention.</a:t>
            </a:r>
            <a:endParaRPr lang="en-US" sz="1050" dirty="0">
              <a:latin typeface="Arial"/>
              <a:ea typeface="Arial" charset="0"/>
              <a:cs typeface="Arial" charset="0"/>
            </a:endParaRPr>
          </a:p>
          <a:p>
            <a:r>
              <a:rPr lang="en-US" sz="1050" dirty="0">
                <a:latin typeface="Arial"/>
                <a:ea typeface="Arial" charset="0"/>
                <a:cs typeface="Arial"/>
              </a:rPr>
              <a:t>Make sure you get in the habit of going to the toilet at break and lunch. This might be quite a change from primary school but you need to think ahead. Being out of the classroom means you will miss important learning time.</a:t>
            </a:r>
          </a:p>
          <a:p>
            <a:endParaRPr lang="en-US" sz="1050" dirty="0">
              <a:latin typeface="Arial" charset="0"/>
              <a:ea typeface="Arial" charset="0"/>
              <a:cs typeface="Arial" charset="0"/>
            </a:endParaRPr>
          </a:p>
          <a:p>
            <a:r>
              <a:rPr lang="en-US" sz="1050" b="1" dirty="0">
                <a:latin typeface="Arial"/>
                <a:ea typeface="Arial" charset="0"/>
                <a:cs typeface="Arial"/>
              </a:rPr>
              <a:t>Plan ahead</a:t>
            </a:r>
            <a:r>
              <a:rPr lang="en-US" sz="1050" dirty="0">
                <a:latin typeface="Arial"/>
                <a:ea typeface="Arial" charset="0"/>
                <a:cs typeface="Arial"/>
              </a:rPr>
              <a:t> – each evening go through your Student Planner and check Firefly, pack your bag lesson by lesson with all the things you will need for each class. </a:t>
            </a:r>
            <a:endParaRPr lang="en-US" sz="1050" dirty="0">
              <a:latin typeface="Arial"/>
              <a:ea typeface="Arial" charset="0"/>
              <a:cs typeface="Arial" charset="0"/>
            </a:endParaRPr>
          </a:p>
          <a:p>
            <a:endParaRPr lang="en-US" sz="1050" dirty="0">
              <a:latin typeface="Arial"/>
              <a:ea typeface="Arial" charset="0"/>
              <a:cs typeface="Arial"/>
            </a:endParaRPr>
          </a:p>
          <a:p>
            <a:r>
              <a:rPr lang="en-US" sz="1050" dirty="0">
                <a:latin typeface="Arial"/>
                <a:ea typeface="Arial" charset="0"/>
                <a:cs typeface="Arial"/>
              </a:rPr>
              <a:t>Check your timetable in the morning and make sure you have what you need – a drink, lunch, PE kit, school books, stationery ….</a:t>
            </a:r>
          </a:p>
          <a:p>
            <a:endParaRPr lang="en-US" sz="1050" dirty="0">
              <a:latin typeface="Arial" charset="0"/>
              <a:ea typeface="Arial" charset="0"/>
              <a:cs typeface="Arial" charset="0"/>
            </a:endParaRPr>
          </a:p>
          <a:p>
            <a:r>
              <a:rPr lang="en-US" sz="1050" b="1" dirty="0">
                <a:latin typeface="Arial"/>
                <a:ea typeface="Arial" charset="0"/>
                <a:cs typeface="Arial"/>
              </a:rPr>
              <a:t>HOMEWORK</a:t>
            </a:r>
          </a:p>
          <a:p>
            <a:r>
              <a:rPr lang="en-US" sz="1050" dirty="0">
                <a:latin typeface="Arial"/>
                <a:ea typeface="Arial" charset="0"/>
                <a:cs typeface="Arial"/>
              </a:rPr>
              <a:t>Write down your homework carefully. Try and complete the homework on the night it is set while the lesson is still fresh in your mind. </a:t>
            </a:r>
            <a:r>
              <a:rPr lang="en-US" sz="1050" b="1" u="sng" dirty="0">
                <a:latin typeface="Arial"/>
                <a:ea typeface="Arial" charset="0"/>
                <a:cs typeface="Arial"/>
              </a:rPr>
              <a:t>Do not leave it until the last minute!</a:t>
            </a:r>
            <a:r>
              <a:rPr lang="en-US" sz="1050" dirty="0">
                <a:latin typeface="Arial"/>
                <a:ea typeface="Arial" charset="0"/>
                <a:cs typeface="Arial"/>
              </a:rPr>
              <a:t> If you really get stuck and do not know what you need to do, then see the teacher the next morning and explain your problem. They will not be annoyed if you do it this way, but they will be disappointed if you do not mention it before the lesson. Teachers will always be happy to explain again and may even get you started on the answers.</a:t>
            </a:r>
          </a:p>
          <a:p>
            <a:r>
              <a:rPr lang="en-US" sz="1050" dirty="0">
                <a:latin typeface="Arial"/>
                <a:ea typeface="Arial" charset="0"/>
                <a:cs typeface="Arial"/>
              </a:rPr>
              <a:t>Some Year 7s are organised enough to get nearly all their homework done in Homework Club, so they have less work to do at home. Bonus! There are Homework Clubs that run at different times during the week.</a:t>
            </a:r>
          </a:p>
          <a:p>
            <a:endParaRPr lang="en-US" sz="1050" dirty="0">
              <a:latin typeface="Arial" charset="0"/>
              <a:ea typeface="Arial" charset="0"/>
              <a:cs typeface="Arial" charset="0"/>
            </a:endParaRPr>
          </a:p>
          <a:p>
            <a:r>
              <a:rPr lang="en-US" sz="1050" b="1" dirty="0">
                <a:latin typeface="Arial"/>
                <a:ea typeface="Arial" charset="0"/>
                <a:cs typeface="Arial"/>
              </a:rPr>
              <a:t>MAKING FRIENDS</a:t>
            </a:r>
          </a:p>
          <a:p>
            <a:r>
              <a:rPr lang="en-US" sz="1050" dirty="0">
                <a:latin typeface="Arial"/>
                <a:ea typeface="Arial" charset="0"/>
                <a:cs typeface="Arial"/>
              </a:rPr>
              <a:t>Everyone will feel worried about making new friends. Take the opportunity to talk to other students in your lessons and in your Tutor Group. After the first day decide where you are going to meet your friends at break and lunch so that you can always find them.</a:t>
            </a:r>
          </a:p>
          <a:p>
            <a:r>
              <a:rPr lang="en-US" sz="1050" dirty="0">
                <a:latin typeface="Arial"/>
                <a:ea typeface="Arial" charset="0"/>
                <a:cs typeface="Arial"/>
              </a:rPr>
              <a:t>If you talk to Year 7s that started in September last year they will tell you how quickly they settled into the school and that they now have many friends. Please do not worry – if you have any concerns you can talk to your Personal Tutor or Student Support Officer.</a:t>
            </a:r>
          </a:p>
          <a:p>
            <a:endParaRPr lang="en-US" sz="1050" dirty="0">
              <a:latin typeface="Arial" charset="0"/>
              <a:ea typeface="Arial" charset="0"/>
              <a:cs typeface="Arial" charset="0"/>
            </a:endParaRPr>
          </a:p>
          <a:p>
            <a:r>
              <a:rPr lang="en-US" sz="1050" b="1" dirty="0">
                <a:latin typeface="Arial"/>
                <a:ea typeface="Arial" charset="0"/>
                <a:cs typeface="Arial"/>
              </a:rPr>
              <a:t>EXTRA CURRICULAR CLUBS AND ACTIVITIES</a:t>
            </a:r>
          </a:p>
          <a:p>
            <a:r>
              <a:rPr lang="en-US" sz="1050" dirty="0">
                <a:latin typeface="Arial"/>
                <a:ea typeface="Arial" charset="0"/>
                <a:cs typeface="Arial"/>
              </a:rPr>
              <a:t>We offer lunchtime and after school clubs and activities; this is a perfect way to make friends who have common interests and develop new skills.</a:t>
            </a:r>
          </a:p>
          <a:p>
            <a:r>
              <a:rPr lang="en-US" sz="1050" dirty="0">
                <a:latin typeface="Arial"/>
                <a:ea typeface="Arial" charset="0"/>
                <a:cs typeface="Arial"/>
              </a:rPr>
              <a:t>Full details of the clubs and activities on offer will be available early in the Autumn Term. Information will be available on Firefly and through your Personal Tutor. Make sure your parents know what you are taking part in.</a:t>
            </a:r>
          </a:p>
          <a:p>
            <a:endParaRPr lang="en-US" sz="1050" dirty="0">
              <a:latin typeface="Arial" charset="0"/>
              <a:ea typeface="Arial" charset="0"/>
              <a:cs typeface="Arial" charset="0"/>
            </a:endParaRPr>
          </a:p>
          <a:p>
            <a:r>
              <a:rPr lang="en-US" sz="1050" b="1" dirty="0">
                <a:latin typeface="Arial"/>
                <a:ea typeface="Arial" charset="0"/>
                <a:cs typeface="Arial"/>
              </a:rPr>
              <a:t>EQUIPMENT</a:t>
            </a:r>
          </a:p>
          <a:p>
            <a:r>
              <a:rPr lang="en-US" sz="1050" dirty="0">
                <a:latin typeface="Arial"/>
                <a:ea typeface="Arial" charset="0"/>
                <a:cs typeface="Arial"/>
              </a:rPr>
              <a:t>A great deal of what you need will be provided for you. The essential items you will need to have include; a robust bag (usually a rucksack); pencil case – pens (including a green biro), pencils, sharpener, ruler, eraser, some basic Maths equipment (protractor, scientific calculator and a compass/pencil) and a separate bag for your PE kit.  </a:t>
            </a:r>
            <a:r>
              <a:rPr lang="en-US" sz="1050" dirty="0">
                <a:solidFill>
                  <a:srgbClr val="FF0066"/>
                </a:solidFill>
                <a:latin typeface="Arial"/>
                <a:ea typeface="Arial" charset="0"/>
                <a:cs typeface="Arial"/>
              </a:rPr>
              <a:t> </a:t>
            </a:r>
          </a:p>
          <a:p>
            <a:endParaRPr lang="en-US" sz="1050" dirty="0">
              <a:solidFill>
                <a:srgbClr val="FF0066"/>
              </a:solidFill>
              <a:latin typeface="Arial"/>
              <a:ea typeface="Arial" charset="0"/>
              <a:cs typeface="Arial" charset="0"/>
            </a:endParaRPr>
          </a:p>
          <a:p>
            <a:pPr algn="ctr"/>
            <a:r>
              <a:rPr lang="en-US" sz="1050" b="1" u="sng" dirty="0">
                <a:solidFill>
                  <a:srgbClr val="FF0066"/>
                </a:solidFill>
                <a:latin typeface="Arial"/>
                <a:ea typeface="Arial" charset="0"/>
                <a:cs typeface="Arial"/>
              </a:rPr>
              <a:t>NEVER BE AFRAID TO ASK FOR HELP</a:t>
            </a:r>
            <a:endParaRPr lang="en-US" sz="1050" b="1" u="sng" dirty="0">
              <a:solidFill>
                <a:srgbClr val="FF0066"/>
              </a:solidFill>
              <a:latin typeface="Arial"/>
              <a:ea typeface="Arial" charset="0"/>
              <a:cs typeface="Arial" charset="0"/>
            </a:endParaRPr>
          </a:p>
        </p:txBody>
      </p:sp>
      <p:graphicFrame>
        <p:nvGraphicFramePr>
          <p:cNvPr id="5" name="Content Placeholder 5"/>
          <p:cNvGraphicFramePr>
            <a:graphicFrameLocks noGrp="1"/>
          </p:cNvGraphicFramePr>
          <p:nvPr>
            <p:ph idx="1"/>
          </p:nvPr>
        </p:nvGraphicFramePr>
        <p:xfrm>
          <a:off x="471487" y="181857"/>
          <a:ext cx="6056312" cy="396240"/>
        </p:xfrm>
        <a:graphic>
          <a:graphicData uri="http://schemas.openxmlformats.org/drawingml/2006/table">
            <a:tbl>
              <a:tblPr firstRow="1" bandRow="1">
                <a:tableStyleId>{5C22544A-7EE6-4342-B048-85BDC9FD1C3A}</a:tableStyleId>
              </a:tblPr>
              <a:tblGrid>
                <a:gridCol w="609531">
                  <a:extLst>
                    <a:ext uri="{9D8B030D-6E8A-4147-A177-3AD203B41FA5}">
                      <a16:colId xmlns:a16="http://schemas.microsoft.com/office/drawing/2014/main" val="20000"/>
                    </a:ext>
                  </a:extLst>
                </a:gridCol>
                <a:gridCol w="2418625">
                  <a:extLst>
                    <a:ext uri="{9D8B030D-6E8A-4147-A177-3AD203B41FA5}">
                      <a16:colId xmlns:a16="http://schemas.microsoft.com/office/drawing/2014/main" val="20001"/>
                    </a:ext>
                  </a:extLst>
                </a:gridCol>
                <a:gridCol w="665957">
                  <a:extLst>
                    <a:ext uri="{9D8B030D-6E8A-4147-A177-3AD203B41FA5}">
                      <a16:colId xmlns:a16="http://schemas.microsoft.com/office/drawing/2014/main" val="20002"/>
                    </a:ext>
                  </a:extLst>
                </a:gridCol>
                <a:gridCol w="2362199">
                  <a:extLst>
                    <a:ext uri="{9D8B030D-6E8A-4147-A177-3AD203B41FA5}">
                      <a16:colId xmlns:a16="http://schemas.microsoft.com/office/drawing/2014/main" val="20003"/>
                    </a:ext>
                  </a:extLst>
                </a:gridCol>
              </a:tblGrid>
              <a:tr h="288000">
                <a:tc>
                  <a:txBody>
                    <a:bodyPr/>
                    <a:lstStyle/>
                    <a:p>
                      <a:r>
                        <a:rPr lang="en-US" sz="1000" b="0" dirty="0">
                          <a:solidFill>
                            <a:schemeClr val="tx1"/>
                          </a:solidFill>
                          <a:latin typeface="Arial" charset="0"/>
                          <a:ea typeface="Arial" charset="0"/>
                          <a:cs typeface="Arial" charset="0"/>
                        </a:rPr>
                        <a:t>Name:</a:t>
                      </a:r>
                    </a:p>
                  </a:txBody>
                  <a:tcPr>
                    <a:solidFill>
                      <a:schemeClr val="accent5">
                        <a:lumMod val="20000"/>
                        <a:lumOff val="80000"/>
                      </a:schemeClr>
                    </a:solidFill>
                  </a:tcPr>
                </a:tc>
                <a:tc>
                  <a:txBody>
                    <a:bodyPr/>
                    <a:lstStyle/>
                    <a:p>
                      <a:endParaRPr lang="en-US" sz="1000" b="0" dirty="0">
                        <a:solidFill>
                          <a:schemeClr val="tx1"/>
                        </a:solidFill>
                        <a:latin typeface="Arial" charset="0"/>
                        <a:ea typeface="Arial" charset="0"/>
                        <a:cs typeface="Arial" charset="0"/>
                      </a:endParaRPr>
                    </a:p>
                    <a:p>
                      <a:r>
                        <a:rPr lang="mr-IN" sz="1000" b="0" dirty="0">
                          <a:solidFill>
                            <a:schemeClr val="tx1"/>
                          </a:solidFill>
                          <a:latin typeface="Arial" charset="0"/>
                          <a:ea typeface="Arial" charset="0"/>
                          <a:cs typeface="Arial" charset="0"/>
                        </a:rPr>
                        <a:t>……………………………………………</a:t>
                      </a:r>
                      <a:endParaRPr lang="en-US" sz="1000" b="0" dirty="0">
                        <a:solidFill>
                          <a:schemeClr val="tx1"/>
                        </a:solidFill>
                        <a:latin typeface="Arial" charset="0"/>
                        <a:ea typeface="Arial" charset="0"/>
                        <a:cs typeface="Arial" charset="0"/>
                      </a:endParaRPr>
                    </a:p>
                  </a:txBody>
                  <a:tcPr>
                    <a:solidFill>
                      <a:schemeClr val="accent5">
                        <a:lumMod val="20000"/>
                        <a:lumOff val="80000"/>
                      </a:schemeClr>
                    </a:solidFill>
                  </a:tcPr>
                </a:tc>
                <a:tc>
                  <a:txBody>
                    <a:bodyPr/>
                    <a:lstStyle/>
                    <a:p>
                      <a:r>
                        <a:rPr lang="en-US" sz="1000" b="0" dirty="0">
                          <a:solidFill>
                            <a:schemeClr val="tx1"/>
                          </a:solidFill>
                          <a:latin typeface="Arial" charset="0"/>
                          <a:ea typeface="Arial" charset="0"/>
                          <a:cs typeface="Arial" charset="0"/>
                        </a:rPr>
                        <a:t>Primary </a:t>
                      </a:r>
                    </a:p>
                    <a:p>
                      <a:r>
                        <a:rPr lang="en-US" sz="1000" b="0" dirty="0">
                          <a:solidFill>
                            <a:schemeClr val="tx1"/>
                          </a:solidFill>
                          <a:latin typeface="Arial" charset="0"/>
                          <a:ea typeface="Arial" charset="0"/>
                          <a:cs typeface="Arial" charset="0"/>
                        </a:rPr>
                        <a:t>School:</a:t>
                      </a:r>
                    </a:p>
                  </a:txBody>
                  <a:tcPr>
                    <a:solidFill>
                      <a:schemeClr val="accent5">
                        <a:lumMod val="20000"/>
                        <a:lumOff val="80000"/>
                      </a:schemeClr>
                    </a:solidFill>
                  </a:tcPr>
                </a:tc>
                <a:tc>
                  <a:txBody>
                    <a:bodyPr/>
                    <a:lstStyle/>
                    <a:p>
                      <a:endParaRPr lang="en-US" sz="1000" b="0" dirty="0">
                        <a:solidFill>
                          <a:schemeClr val="tx1"/>
                        </a:solidFill>
                        <a:latin typeface="Arial" charset="0"/>
                        <a:ea typeface="Arial" charset="0"/>
                        <a:cs typeface="Arial" charset="0"/>
                      </a:endParaRPr>
                    </a:p>
                    <a:p>
                      <a:r>
                        <a:rPr lang="mr-IN" sz="1000" b="0" dirty="0">
                          <a:solidFill>
                            <a:schemeClr val="tx1"/>
                          </a:solidFill>
                          <a:latin typeface="Arial" charset="0"/>
                          <a:ea typeface="Arial" charset="0"/>
                          <a:cs typeface="Arial" charset="0"/>
                        </a:rPr>
                        <a:t>……………………………………………</a:t>
                      </a:r>
                      <a:endParaRPr lang="en-US" sz="1000" b="0" dirty="0">
                        <a:solidFill>
                          <a:schemeClr val="tx1"/>
                        </a:solidFill>
                        <a:latin typeface="Arial" charset="0"/>
                        <a:ea typeface="Arial" charset="0"/>
                        <a:cs typeface="Arial" charset="0"/>
                      </a:endParaRP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2802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8F149-F961-4A94-B3E5-D912657D01D1}"/>
              </a:ext>
            </a:extLst>
          </p:cNvPr>
          <p:cNvSpPr>
            <a:spLocks noGrp="1"/>
          </p:cNvSpPr>
          <p:nvPr>
            <p:ph type="title"/>
          </p:nvPr>
        </p:nvSpPr>
        <p:spPr>
          <a:xfrm>
            <a:off x="201613" y="463905"/>
            <a:ext cx="6375400" cy="819327"/>
          </a:xfrm>
        </p:spPr>
        <p:txBody>
          <a:bodyPr/>
          <a:lstStyle/>
          <a:p>
            <a:pPr algn="ctr"/>
            <a:r>
              <a:rPr lang="en-US" dirty="0">
                <a:solidFill>
                  <a:schemeClr val="accent1">
                    <a:lumMod val="75000"/>
                  </a:schemeClr>
                </a:solidFill>
                <a:latin typeface="Ravie"/>
              </a:rPr>
              <a:t>First Impressions</a:t>
            </a:r>
            <a:endParaRPr lang="en-US">
              <a:solidFill>
                <a:schemeClr val="accent1">
                  <a:lumMod val="75000"/>
                </a:schemeClr>
              </a:solidFill>
              <a:cs typeface="Calibri Light"/>
            </a:endParaRPr>
          </a:p>
        </p:txBody>
      </p:sp>
      <p:sp>
        <p:nvSpPr>
          <p:cNvPr id="3" name="Content Placeholder 2">
            <a:extLst>
              <a:ext uri="{FF2B5EF4-FFF2-40B4-BE49-F238E27FC236}">
                <a16:creationId xmlns:a16="http://schemas.microsoft.com/office/drawing/2014/main" id="{E11E4F07-820D-4D3C-8459-23DDB71950FA}"/>
              </a:ext>
            </a:extLst>
          </p:cNvPr>
          <p:cNvSpPr>
            <a:spLocks noGrp="1"/>
          </p:cNvSpPr>
          <p:nvPr>
            <p:ph idx="1"/>
          </p:nvPr>
        </p:nvSpPr>
        <p:spPr>
          <a:xfrm>
            <a:off x="288927" y="1184452"/>
            <a:ext cx="3128961" cy="2443515"/>
          </a:xfrm>
          <a:ln w="28575">
            <a:solidFill>
              <a:srgbClr val="FF0000"/>
            </a:solidFill>
          </a:ln>
        </p:spPr>
        <p:txBody>
          <a:bodyPr vert="horz" lIns="91440" tIns="45720" rIns="91440" bIns="45720" rtlCol="0" anchor="t">
            <a:normAutofit fontScale="92500" lnSpcReduction="20000"/>
          </a:bodyPr>
          <a:lstStyle/>
          <a:p>
            <a:pPr algn="ctr">
              <a:buNone/>
            </a:pPr>
            <a:r>
              <a:rPr lang="en-US" b="1" dirty="0">
                <a:ea typeface="+mn-lt"/>
                <a:cs typeface="+mn-lt"/>
              </a:rPr>
              <a:t>   </a:t>
            </a:r>
            <a:endParaRPr lang="en-US" dirty="0">
              <a:ea typeface="+mn-lt"/>
              <a:cs typeface="+mn-lt"/>
            </a:endParaRPr>
          </a:p>
          <a:p>
            <a:pPr algn="ctr">
              <a:buNone/>
            </a:pPr>
            <a:r>
              <a:rPr lang="en-US" sz="1800" b="1" dirty="0">
                <a:ea typeface="+mn-lt"/>
                <a:cs typeface="+mn-lt"/>
              </a:rPr>
              <a:t>Did you know that a first impression is very hard to change?</a:t>
            </a:r>
            <a:endParaRPr lang="en-US" sz="1800">
              <a:cs typeface="Calibri" panose="020F0502020204030204"/>
            </a:endParaRPr>
          </a:p>
          <a:p>
            <a:pPr algn="ctr">
              <a:buNone/>
            </a:pPr>
            <a:endParaRPr lang="en-US" sz="1800" b="1" dirty="0">
              <a:ea typeface="+mn-lt"/>
              <a:cs typeface="+mn-lt"/>
            </a:endParaRPr>
          </a:p>
          <a:p>
            <a:pPr algn="ctr">
              <a:buNone/>
            </a:pPr>
            <a:r>
              <a:rPr lang="en-US" sz="1800" dirty="0">
                <a:ea typeface="+mn-lt"/>
                <a:cs typeface="+mn-lt"/>
              </a:rPr>
              <a:t>   We therefore need to make good first impressions and be aware that people will be getting a first impression of you! </a:t>
            </a:r>
            <a:endParaRPr lang="en-US" sz="1800">
              <a:cs typeface="Calibri" panose="020F0502020204030204"/>
            </a:endParaRPr>
          </a:p>
          <a:p>
            <a:pPr>
              <a:buNone/>
            </a:pPr>
            <a:endParaRPr lang="en-US" b="1" dirty="0">
              <a:cs typeface="Calibri" panose="020F0502020204030204"/>
            </a:endParaRPr>
          </a:p>
          <a:p>
            <a:pPr marL="0" indent="0">
              <a:buNone/>
            </a:pPr>
            <a:endParaRPr lang="en-US" dirty="0">
              <a:cs typeface="Calibri" panose="020F0502020204030204"/>
            </a:endParaRPr>
          </a:p>
        </p:txBody>
      </p:sp>
      <p:sp>
        <p:nvSpPr>
          <p:cNvPr id="4" name="TextBox 3">
            <a:extLst>
              <a:ext uri="{FF2B5EF4-FFF2-40B4-BE49-F238E27FC236}">
                <a16:creationId xmlns:a16="http://schemas.microsoft.com/office/drawing/2014/main" id="{00F14D72-0EBC-4A2B-8F71-70EDFC04BA9E}"/>
              </a:ext>
            </a:extLst>
          </p:cNvPr>
          <p:cNvSpPr txBox="1"/>
          <p:nvPr/>
        </p:nvSpPr>
        <p:spPr>
          <a:xfrm>
            <a:off x="3756025" y="1041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dirty="0">
              <a:cs typeface="Calibri"/>
            </a:endParaRPr>
          </a:p>
        </p:txBody>
      </p:sp>
      <p:sp>
        <p:nvSpPr>
          <p:cNvPr id="6" name="TextBox 5">
            <a:extLst>
              <a:ext uri="{FF2B5EF4-FFF2-40B4-BE49-F238E27FC236}">
                <a16:creationId xmlns:a16="http://schemas.microsoft.com/office/drawing/2014/main" id="{932F0A01-F354-42E8-BD14-ACE48F5BC3E5}"/>
              </a:ext>
            </a:extLst>
          </p:cNvPr>
          <p:cNvSpPr txBox="1"/>
          <p:nvPr/>
        </p:nvSpPr>
        <p:spPr>
          <a:xfrm>
            <a:off x="168275" y="3708400"/>
            <a:ext cx="645001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t>Here</a:t>
            </a:r>
            <a:r>
              <a:rPr lang="en-US" b="1" dirty="0">
                <a:ea typeface="+mn-lt"/>
                <a:cs typeface="+mn-lt"/>
              </a:rPr>
              <a:t> are some top tips on making a </a:t>
            </a:r>
            <a:r>
              <a:rPr lang="en-US" b="1">
                <a:ea typeface="+mn-lt"/>
                <a:cs typeface="+mn-lt"/>
              </a:rPr>
              <a:t>good </a:t>
            </a:r>
          </a:p>
          <a:p>
            <a:pPr algn="ctr"/>
            <a:r>
              <a:rPr lang="en-US" b="1" dirty="0">
                <a:ea typeface="+mn-lt"/>
                <a:cs typeface="+mn-lt"/>
              </a:rPr>
              <a:t>first impression at secondary school: </a:t>
            </a:r>
            <a:endParaRPr lang="en-US" dirty="0">
              <a:cs typeface="Calibri" panose="020F0502020204030204"/>
            </a:endParaRPr>
          </a:p>
          <a:p>
            <a:pPr algn="l"/>
            <a:endParaRPr lang="en-US" dirty="0">
              <a:cs typeface="Calibri" panose="020F0502020204030204"/>
            </a:endParaRPr>
          </a:p>
        </p:txBody>
      </p:sp>
      <p:sp>
        <p:nvSpPr>
          <p:cNvPr id="8" name="Rectangle: Rounded Corners 7">
            <a:extLst>
              <a:ext uri="{FF2B5EF4-FFF2-40B4-BE49-F238E27FC236}">
                <a16:creationId xmlns:a16="http://schemas.microsoft.com/office/drawing/2014/main" id="{BE6EDC25-EFEB-4711-B9AA-3FD0E837B421}"/>
              </a:ext>
            </a:extLst>
          </p:cNvPr>
          <p:cNvSpPr/>
          <p:nvPr/>
        </p:nvSpPr>
        <p:spPr>
          <a:xfrm>
            <a:off x="249237" y="4495800"/>
            <a:ext cx="6365874" cy="285326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charset="2"/>
              <a:buChar char="Ø"/>
            </a:pPr>
            <a:r>
              <a:rPr lang="en-US" sz="1400" dirty="0">
                <a:solidFill>
                  <a:schemeClr val="tx1"/>
                </a:solidFill>
                <a:ea typeface="+mn-lt"/>
                <a:cs typeface="+mn-lt"/>
              </a:rPr>
              <a:t>Be you – people want honesty from their friends!</a:t>
            </a:r>
          </a:p>
          <a:p>
            <a:pPr marL="285750" indent="-285750">
              <a:buFont typeface="Wingdings" charset="2"/>
              <a:buChar char="Ø"/>
            </a:pPr>
            <a:r>
              <a:rPr lang="en-US" sz="1400" dirty="0">
                <a:solidFill>
                  <a:schemeClr val="tx1"/>
                </a:solidFill>
                <a:ea typeface="+mn-lt"/>
                <a:cs typeface="+mn-lt"/>
              </a:rPr>
              <a:t>Don’t be afraid to make conversation.</a:t>
            </a:r>
          </a:p>
          <a:p>
            <a:pPr marL="285750" indent="-285750">
              <a:buFont typeface="Wingdings" charset="2"/>
              <a:buChar char="Ø"/>
            </a:pPr>
            <a:r>
              <a:rPr lang="en-US" sz="1400" dirty="0">
                <a:solidFill>
                  <a:schemeClr val="tx1"/>
                </a:solidFill>
                <a:ea typeface="+mn-lt"/>
                <a:cs typeface="+mn-lt"/>
              </a:rPr>
              <a:t>Be nice – smile and look up.</a:t>
            </a:r>
          </a:p>
          <a:p>
            <a:pPr marL="285750" indent="-285750">
              <a:buFont typeface="Wingdings" charset="2"/>
              <a:buChar char="Ø"/>
            </a:pPr>
            <a:r>
              <a:rPr lang="en-US" sz="1400" dirty="0">
                <a:solidFill>
                  <a:schemeClr val="tx1"/>
                </a:solidFill>
                <a:ea typeface="+mn-lt"/>
                <a:cs typeface="+mn-lt"/>
              </a:rPr>
              <a:t>Go to clubs that are to do with your interests – you’ll bond with people there.</a:t>
            </a:r>
          </a:p>
          <a:p>
            <a:pPr marL="285750" indent="-285750">
              <a:buFont typeface="Wingdings" charset="2"/>
              <a:buChar char="Ø"/>
            </a:pPr>
            <a:r>
              <a:rPr lang="en-US" sz="1400" dirty="0">
                <a:solidFill>
                  <a:schemeClr val="tx1"/>
                </a:solidFill>
                <a:ea typeface="+mn-lt"/>
                <a:cs typeface="+mn-lt"/>
              </a:rPr>
              <a:t>Give it time – it takes time to make friendships!</a:t>
            </a:r>
          </a:p>
          <a:p>
            <a:pPr marL="285750" indent="-285750">
              <a:buFont typeface="Wingdings" charset="2"/>
              <a:buChar char="Ø"/>
            </a:pPr>
            <a:r>
              <a:rPr lang="en-US" sz="1400" dirty="0">
                <a:solidFill>
                  <a:schemeClr val="tx1"/>
                </a:solidFill>
                <a:ea typeface="+mn-lt"/>
                <a:cs typeface="+mn-lt"/>
              </a:rPr>
              <a:t>Don’t force it – some things are not meant to be!</a:t>
            </a:r>
          </a:p>
          <a:p>
            <a:pPr marL="285750" indent="-285750">
              <a:buFont typeface="Wingdings" charset="2"/>
              <a:buChar char="Ø"/>
            </a:pPr>
            <a:r>
              <a:rPr lang="en-US" sz="1400" dirty="0">
                <a:solidFill>
                  <a:schemeClr val="tx1"/>
                </a:solidFill>
                <a:ea typeface="+mn-lt"/>
                <a:cs typeface="+mn-lt"/>
              </a:rPr>
              <a:t>Be comfortable – meet people where you’ll both be comfortable and can properly chat.</a:t>
            </a:r>
          </a:p>
          <a:p>
            <a:pPr marL="285750" indent="-285750">
              <a:buFont typeface="Wingdings" charset="2"/>
              <a:buChar char="Ø"/>
            </a:pPr>
            <a:r>
              <a:rPr lang="en-US" sz="1400" dirty="0">
                <a:solidFill>
                  <a:schemeClr val="tx1"/>
                </a:solidFill>
                <a:ea typeface="+mn-lt"/>
                <a:cs typeface="+mn-lt"/>
              </a:rPr>
              <a:t>Use your lessons – if you</a:t>
            </a:r>
            <a:r>
              <a:rPr lang="ur-PK" sz="1400" dirty="0">
                <a:solidFill>
                  <a:schemeClr val="tx1"/>
                </a:solidFill>
                <a:ea typeface="+mn-lt"/>
                <a:cs typeface="+mn-lt"/>
              </a:rPr>
              <a:t>’</a:t>
            </a:r>
            <a:r>
              <a:rPr lang="en-US" sz="1400" dirty="0">
                <a:solidFill>
                  <a:schemeClr val="tx1"/>
                </a:solidFill>
                <a:ea typeface="+mn-lt"/>
                <a:cs typeface="+mn-lt"/>
              </a:rPr>
              <a:t>re sitting next to someone, use it as a chance to chat  (BUT NOT WHEN THE TEACHER IS OR WHEN YOU ARE MEANT TO BE WORKING).</a:t>
            </a:r>
          </a:p>
        </p:txBody>
      </p:sp>
      <p:graphicFrame>
        <p:nvGraphicFramePr>
          <p:cNvPr id="10" name="Content Placeholder 5">
            <a:extLst>
              <a:ext uri="{FF2B5EF4-FFF2-40B4-BE49-F238E27FC236}">
                <a16:creationId xmlns:a16="http://schemas.microsoft.com/office/drawing/2014/main" id="{690F1690-EBA9-4D22-889C-8C98BC4FAB5A}"/>
              </a:ext>
            </a:extLst>
          </p:cNvPr>
          <p:cNvGraphicFramePr>
            <a:graphicFrameLocks/>
          </p:cNvGraphicFramePr>
          <p:nvPr/>
        </p:nvGraphicFramePr>
        <p:xfrm>
          <a:off x="468312" y="79375"/>
          <a:ext cx="6056312" cy="504825"/>
        </p:xfrm>
        <a:graphic>
          <a:graphicData uri="http://schemas.openxmlformats.org/drawingml/2006/table">
            <a:tbl>
              <a:tblPr firstRow="1" bandRow="1">
                <a:tableStyleId>{5C22544A-7EE6-4342-B048-85BDC9FD1C3A}</a:tableStyleId>
              </a:tblPr>
              <a:tblGrid>
                <a:gridCol w="609531">
                  <a:extLst>
                    <a:ext uri="{9D8B030D-6E8A-4147-A177-3AD203B41FA5}">
                      <a16:colId xmlns:a16="http://schemas.microsoft.com/office/drawing/2014/main" val="20000"/>
                    </a:ext>
                  </a:extLst>
                </a:gridCol>
                <a:gridCol w="2418625">
                  <a:extLst>
                    <a:ext uri="{9D8B030D-6E8A-4147-A177-3AD203B41FA5}">
                      <a16:colId xmlns:a16="http://schemas.microsoft.com/office/drawing/2014/main" val="20001"/>
                    </a:ext>
                  </a:extLst>
                </a:gridCol>
                <a:gridCol w="665957">
                  <a:extLst>
                    <a:ext uri="{9D8B030D-6E8A-4147-A177-3AD203B41FA5}">
                      <a16:colId xmlns:a16="http://schemas.microsoft.com/office/drawing/2014/main" val="20002"/>
                    </a:ext>
                  </a:extLst>
                </a:gridCol>
                <a:gridCol w="2362199">
                  <a:extLst>
                    <a:ext uri="{9D8B030D-6E8A-4147-A177-3AD203B41FA5}">
                      <a16:colId xmlns:a16="http://schemas.microsoft.com/office/drawing/2014/main" val="20003"/>
                    </a:ext>
                  </a:extLst>
                </a:gridCol>
              </a:tblGrid>
              <a:tr h="504825">
                <a:tc>
                  <a:txBody>
                    <a:bodyPr/>
                    <a:lstStyle/>
                    <a:p>
                      <a:r>
                        <a:rPr lang="en-US" sz="1000" b="0" dirty="0">
                          <a:solidFill>
                            <a:schemeClr val="tx1"/>
                          </a:solidFill>
                          <a:latin typeface="Arial" charset="0"/>
                          <a:ea typeface="Arial" charset="0"/>
                          <a:cs typeface="Arial" charset="0"/>
                        </a:rPr>
                        <a:t>Name:</a:t>
                      </a:r>
                    </a:p>
                  </a:txBody>
                  <a:tcPr>
                    <a:solidFill>
                      <a:schemeClr val="accent5">
                        <a:lumMod val="20000"/>
                        <a:lumOff val="80000"/>
                      </a:schemeClr>
                    </a:solidFill>
                  </a:tcPr>
                </a:tc>
                <a:tc>
                  <a:txBody>
                    <a:bodyPr/>
                    <a:lstStyle/>
                    <a:p>
                      <a:endParaRPr lang="en-US" sz="1000" b="0" dirty="0">
                        <a:solidFill>
                          <a:schemeClr val="tx1"/>
                        </a:solidFill>
                        <a:latin typeface="Arial" charset="0"/>
                        <a:ea typeface="Arial" charset="0"/>
                        <a:cs typeface="Arial" charset="0"/>
                      </a:endParaRPr>
                    </a:p>
                    <a:p>
                      <a:r>
                        <a:rPr lang="mr-IN" sz="1000" b="0" dirty="0">
                          <a:solidFill>
                            <a:schemeClr val="tx1"/>
                          </a:solidFill>
                          <a:latin typeface="Arial" charset="0"/>
                          <a:ea typeface="Arial" charset="0"/>
                          <a:cs typeface="Arial" charset="0"/>
                        </a:rPr>
                        <a:t>……………………………………………</a:t>
                      </a:r>
                      <a:endParaRPr lang="en-US" sz="1000" b="0" dirty="0">
                        <a:solidFill>
                          <a:schemeClr val="tx1"/>
                        </a:solidFill>
                        <a:latin typeface="Arial" charset="0"/>
                        <a:ea typeface="Arial" charset="0"/>
                        <a:cs typeface="Arial" charset="0"/>
                      </a:endParaRPr>
                    </a:p>
                  </a:txBody>
                  <a:tcPr>
                    <a:solidFill>
                      <a:schemeClr val="accent5">
                        <a:lumMod val="20000"/>
                        <a:lumOff val="80000"/>
                      </a:schemeClr>
                    </a:solidFill>
                  </a:tcPr>
                </a:tc>
                <a:tc>
                  <a:txBody>
                    <a:bodyPr/>
                    <a:lstStyle/>
                    <a:p>
                      <a:r>
                        <a:rPr lang="en-US" sz="1000" b="0" dirty="0">
                          <a:solidFill>
                            <a:schemeClr val="tx1"/>
                          </a:solidFill>
                          <a:latin typeface="Arial" charset="0"/>
                          <a:ea typeface="Arial" charset="0"/>
                          <a:cs typeface="Arial" charset="0"/>
                        </a:rPr>
                        <a:t>Primary </a:t>
                      </a:r>
                    </a:p>
                    <a:p>
                      <a:r>
                        <a:rPr lang="en-US" sz="1000" b="0" dirty="0">
                          <a:solidFill>
                            <a:schemeClr val="tx1"/>
                          </a:solidFill>
                          <a:latin typeface="Arial" charset="0"/>
                          <a:ea typeface="Arial" charset="0"/>
                          <a:cs typeface="Arial" charset="0"/>
                        </a:rPr>
                        <a:t>School:</a:t>
                      </a:r>
                    </a:p>
                  </a:txBody>
                  <a:tcPr>
                    <a:solidFill>
                      <a:schemeClr val="accent5">
                        <a:lumMod val="20000"/>
                        <a:lumOff val="80000"/>
                      </a:schemeClr>
                    </a:solidFill>
                  </a:tcPr>
                </a:tc>
                <a:tc>
                  <a:txBody>
                    <a:bodyPr/>
                    <a:lstStyle/>
                    <a:p>
                      <a:endParaRPr lang="en-US" sz="1000" b="0" dirty="0">
                        <a:solidFill>
                          <a:schemeClr val="tx1"/>
                        </a:solidFill>
                        <a:latin typeface="Arial" charset="0"/>
                        <a:ea typeface="Arial" charset="0"/>
                        <a:cs typeface="Arial" charset="0"/>
                      </a:endParaRPr>
                    </a:p>
                    <a:p>
                      <a:r>
                        <a:rPr lang="mr-IN" sz="1000" b="0" dirty="0">
                          <a:solidFill>
                            <a:schemeClr val="tx1"/>
                          </a:solidFill>
                          <a:latin typeface="Arial" charset="0"/>
                          <a:ea typeface="Arial" charset="0"/>
                          <a:cs typeface="Arial" charset="0"/>
                        </a:rPr>
                        <a:t>……………………………………………</a:t>
                      </a:r>
                      <a:endParaRPr lang="en-US" sz="1000" b="0" dirty="0">
                        <a:solidFill>
                          <a:schemeClr val="tx1"/>
                        </a:solidFill>
                        <a:latin typeface="Arial" charset="0"/>
                        <a:ea typeface="Arial" charset="0"/>
                        <a:cs typeface="Arial" charset="0"/>
                      </a:endParaRPr>
                    </a:p>
                  </a:txBody>
                  <a:tcPr>
                    <a:solidFill>
                      <a:schemeClr val="accent5">
                        <a:lumMod val="20000"/>
                        <a:lumOff val="80000"/>
                      </a:schemeClr>
                    </a:solidFill>
                  </a:tcPr>
                </a:tc>
                <a:extLst>
                  <a:ext uri="{0D108BD9-81ED-4DB2-BD59-A6C34878D82A}">
                    <a16:rowId xmlns:a16="http://schemas.microsoft.com/office/drawing/2014/main" val="10000"/>
                  </a:ext>
                </a:extLst>
              </a:tr>
            </a:tbl>
          </a:graphicData>
        </a:graphic>
      </p:graphicFrame>
      <p:sp>
        <p:nvSpPr>
          <p:cNvPr id="11" name="TextBox 10">
            <a:extLst>
              <a:ext uri="{FF2B5EF4-FFF2-40B4-BE49-F238E27FC236}">
                <a16:creationId xmlns:a16="http://schemas.microsoft.com/office/drawing/2014/main" id="{126268CE-C42E-4B35-B9BD-6C525B2EA609}"/>
              </a:ext>
            </a:extLst>
          </p:cNvPr>
          <p:cNvSpPr txBox="1"/>
          <p:nvPr/>
        </p:nvSpPr>
        <p:spPr>
          <a:xfrm>
            <a:off x="287338" y="7597775"/>
            <a:ext cx="6330950" cy="1846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ea typeface="+mn-lt"/>
                <a:cs typeface="+mn-lt"/>
              </a:rPr>
              <a:t>What kind of friends do you want to have in secondary school? </a:t>
            </a:r>
            <a:r>
              <a:rPr lang="en-US" sz="1600" b="1" u="sng" dirty="0">
                <a:ea typeface="+mn-lt"/>
                <a:cs typeface="+mn-lt"/>
              </a:rPr>
              <a:t>Make a list.</a:t>
            </a:r>
            <a:endParaRPr lang="en-US" sz="1600" b="1" u="sng">
              <a:cs typeface="Calibri"/>
            </a:endParaRPr>
          </a:p>
          <a:p>
            <a:endParaRPr lang="en-US" sz="1600" b="1" dirty="0">
              <a:ea typeface="+mn-lt"/>
              <a:cs typeface="+mn-lt"/>
            </a:endParaRPr>
          </a:p>
          <a:p>
            <a:endParaRPr lang="en-US" sz="1600" b="1" dirty="0">
              <a:ea typeface="+mn-lt"/>
              <a:cs typeface="+mn-lt"/>
            </a:endParaRPr>
          </a:p>
          <a:p>
            <a:endParaRPr lang="en-US" sz="1600" b="1" dirty="0">
              <a:ea typeface="+mn-lt"/>
              <a:cs typeface="+mn-lt"/>
            </a:endParaRPr>
          </a:p>
          <a:p>
            <a:r>
              <a:rPr lang="en-US" sz="1600" dirty="0">
                <a:ea typeface="+mn-lt"/>
                <a:cs typeface="+mn-lt"/>
              </a:rPr>
              <a:t>What kind of friend do you want to be to other people? </a:t>
            </a:r>
            <a:r>
              <a:rPr lang="en-US" sz="1600" b="1" u="sng" dirty="0">
                <a:ea typeface="+mn-lt"/>
                <a:cs typeface="+mn-lt"/>
              </a:rPr>
              <a:t>Make a list.</a:t>
            </a:r>
            <a:endParaRPr lang="en-US" sz="1600" b="1" u="sng">
              <a:cs typeface="Calibri"/>
            </a:endParaRPr>
          </a:p>
          <a:p>
            <a:pPr algn="l"/>
            <a:endParaRPr lang="en-US" dirty="0">
              <a:cs typeface="Calibri"/>
            </a:endParaRPr>
          </a:p>
        </p:txBody>
      </p:sp>
      <p:pic>
        <p:nvPicPr>
          <p:cNvPr id="12" name="Picture 11"/>
          <p:cNvPicPr/>
          <p:nvPr/>
        </p:nvPicPr>
        <p:blipFill>
          <a:blip r:embed="rId2" cstate="print">
            <a:extLst>
              <a:ext uri="{28A0092B-C50C-407E-A947-70E740481C1C}">
                <a14:useLocalDpi xmlns:a14="http://schemas.microsoft.com/office/drawing/2010/main" val="0"/>
              </a:ext>
            </a:extLst>
          </a:blip>
          <a:stretch>
            <a:fillRect/>
          </a:stretch>
        </p:blipFill>
        <p:spPr>
          <a:xfrm>
            <a:off x="4642015" y="1310219"/>
            <a:ext cx="879422" cy="1080000"/>
          </a:xfrm>
          <a:prstGeom prst="rect">
            <a:avLst/>
          </a:prstGeom>
          <a:ln w="12700">
            <a:solidFill>
              <a:schemeClr val="tx1"/>
            </a:solidFill>
          </a:ln>
        </p:spPr>
      </p:pic>
      <p:pic>
        <p:nvPicPr>
          <p:cNvPr id="13" name="Picture 12"/>
          <p:cNvPicPr/>
          <p:nvPr/>
        </p:nvPicPr>
        <p:blipFill>
          <a:blip r:embed="rId3" cstate="print">
            <a:extLst>
              <a:ext uri="{28A0092B-C50C-407E-A947-70E740481C1C}">
                <a14:useLocalDpi xmlns:a14="http://schemas.microsoft.com/office/drawing/2010/main" val="0"/>
              </a:ext>
            </a:extLst>
          </a:blip>
          <a:stretch>
            <a:fillRect/>
          </a:stretch>
        </p:blipFill>
        <p:spPr>
          <a:xfrm>
            <a:off x="5599225" y="1316318"/>
            <a:ext cx="900000" cy="1080000"/>
          </a:xfrm>
          <a:prstGeom prst="rect">
            <a:avLst/>
          </a:prstGeom>
          <a:ln w="12700">
            <a:solidFill>
              <a:schemeClr val="tx1"/>
            </a:solidFill>
          </a:ln>
        </p:spPr>
      </p:pic>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4638992" y="2462625"/>
            <a:ext cx="882445" cy="1080000"/>
          </a:xfrm>
          <a:prstGeom prst="rect">
            <a:avLst/>
          </a:prstGeom>
          <a:ln w="12700">
            <a:solidFill>
              <a:schemeClr val="tx1"/>
            </a:solidFill>
          </a:ln>
        </p:spPr>
      </p:pic>
      <p:pic>
        <p:nvPicPr>
          <p:cNvPr id="15" name="Picture 14"/>
          <p:cNvPicPr/>
          <p:nvPr/>
        </p:nvPicPr>
        <p:blipFill>
          <a:blip r:embed="rId5" cstate="print">
            <a:extLst>
              <a:ext uri="{28A0092B-C50C-407E-A947-70E740481C1C}">
                <a14:useLocalDpi xmlns:a14="http://schemas.microsoft.com/office/drawing/2010/main" val="0"/>
              </a:ext>
            </a:extLst>
          </a:blip>
          <a:stretch>
            <a:fillRect/>
          </a:stretch>
        </p:blipFill>
        <p:spPr>
          <a:xfrm>
            <a:off x="3678236" y="2462625"/>
            <a:ext cx="883692" cy="1080000"/>
          </a:xfrm>
          <a:prstGeom prst="rect">
            <a:avLst/>
          </a:prstGeom>
          <a:ln w="12700">
            <a:solidFill>
              <a:schemeClr val="tx1"/>
            </a:solidFill>
          </a:ln>
        </p:spPr>
      </p:pic>
      <p:pic>
        <p:nvPicPr>
          <p:cNvPr id="17" name="Picture 16"/>
          <p:cNvPicPr/>
          <p:nvPr/>
        </p:nvPicPr>
        <p:blipFill>
          <a:blip r:embed="rId6" cstate="print">
            <a:extLst>
              <a:ext uri="{28A0092B-C50C-407E-A947-70E740481C1C}">
                <a14:useLocalDpi xmlns:a14="http://schemas.microsoft.com/office/drawing/2010/main" val="0"/>
              </a:ext>
            </a:extLst>
          </a:blip>
          <a:stretch>
            <a:fillRect/>
          </a:stretch>
        </p:blipFill>
        <p:spPr>
          <a:xfrm>
            <a:off x="5599748" y="2469368"/>
            <a:ext cx="899477" cy="1080000"/>
          </a:xfrm>
          <a:prstGeom prst="rect">
            <a:avLst/>
          </a:prstGeom>
          <a:ln w="12700">
            <a:solidFill>
              <a:schemeClr val="tx1"/>
            </a:solidFill>
          </a:ln>
        </p:spPr>
      </p:pic>
      <p:pic>
        <p:nvPicPr>
          <p:cNvPr id="18" name="Picture 17"/>
          <p:cNvPicPr/>
          <p:nvPr/>
        </p:nvPicPr>
        <p:blipFill rotWithShape="1">
          <a:blip r:embed="rId7" cstate="print">
            <a:extLst>
              <a:ext uri="{28A0092B-C50C-407E-A947-70E740481C1C}">
                <a14:useLocalDpi xmlns:a14="http://schemas.microsoft.com/office/drawing/2010/main" val="0"/>
              </a:ext>
            </a:extLst>
          </a:blip>
          <a:srcRect r="54099"/>
          <a:stretch/>
        </p:blipFill>
        <p:spPr>
          <a:xfrm>
            <a:off x="3697928" y="1309223"/>
            <a:ext cx="864000" cy="1080000"/>
          </a:xfrm>
          <a:prstGeom prst="rect">
            <a:avLst/>
          </a:prstGeom>
          <a:ln w="12700">
            <a:solidFill>
              <a:schemeClr val="tx1"/>
            </a:solidFill>
          </a:ln>
        </p:spPr>
      </p:pic>
    </p:spTree>
    <p:extLst>
      <p:ext uri="{BB962C8B-B14F-4D97-AF65-F5344CB8AC3E}">
        <p14:creationId xmlns:p14="http://schemas.microsoft.com/office/powerpoint/2010/main" val="2116076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4B780D53D519F47A96C30C139EC8E6B" ma:contentTypeVersion="13" ma:contentTypeDescription="Create a new document." ma:contentTypeScope="" ma:versionID="5bc5afe8090c37901c7a434f62b8f564">
  <xsd:schema xmlns:xsd="http://www.w3.org/2001/XMLSchema" xmlns:xs="http://www.w3.org/2001/XMLSchema" xmlns:p="http://schemas.microsoft.com/office/2006/metadata/properties" xmlns:ns3="f2f88ac5-e9f3-48ac-9abd-6e2d8c403826" xmlns:ns4="5624fe52-276f-4927-8332-545c12e875c1" targetNamespace="http://schemas.microsoft.com/office/2006/metadata/properties" ma:root="true" ma:fieldsID="ac63d26f927e95c6322c4035bd0b7132" ns3:_="" ns4:_="">
    <xsd:import namespace="f2f88ac5-e9f3-48ac-9abd-6e2d8c403826"/>
    <xsd:import namespace="5624fe52-276f-4927-8332-545c12e875c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f88ac5-e9f3-48ac-9abd-6e2d8c4038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24fe52-276f-4927-8332-545c12e875c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A7088B-282E-4D2E-8EA6-A5B14A92E239}">
  <ds:schemaRefs>
    <ds:schemaRef ds:uri="http://purl.org/dc/elements/1.1/"/>
    <ds:schemaRef ds:uri="f2f88ac5-e9f3-48ac-9abd-6e2d8c403826"/>
    <ds:schemaRef ds:uri="http://purl.org/dc/dcmitype/"/>
    <ds:schemaRef ds:uri="http://schemas.microsoft.com/office/2006/metadata/properties"/>
    <ds:schemaRef ds:uri="http://schemas.microsoft.com/office/2006/documentManagement/types"/>
    <ds:schemaRef ds:uri="http://www.w3.org/XML/1998/namespace"/>
    <ds:schemaRef ds:uri="5624fe52-276f-4927-8332-545c12e875c1"/>
    <ds:schemaRef ds:uri="http://purl.org/dc/term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3BCD52C-6169-41E7-99B6-9EE2200CB99E}">
  <ds:schemaRefs>
    <ds:schemaRef ds:uri="http://schemas.microsoft.com/sharepoint/v3/contenttype/forms"/>
  </ds:schemaRefs>
</ds:datastoreItem>
</file>

<file path=customXml/itemProps3.xml><?xml version="1.0" encoding="utf-8"?>
<ds:datastoreItem xmlns:ds="http://schemas.openxmlformats.org/officeDocument/2006/customXml" ds:itemID="{187288B3-7848-4FF6-9241-F127D68D75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f88ac5-e9f3-48ac-9abd-6e2d8c403826"/>
    <ds:schemaRef ds:uri="5624fe52-276f-4927-8332-545c12e875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544</TotalTime>
  <Words>150</Words>
  <Application>Microsoft Office PowerPoint</Application>
  <PresentationFormat>A4 Paper (210x297 mm)</PresentationFormat>
  <Paragraphs>63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Ravie</vt:lpstr>
      <vt:lpstr>Wingdings</vt:lpstr>
      <vt:lpstr>Office Theme</vt:lpstr>
      <vt:lpstr>PowerPoint Presentation</vt:lpstr>
      <vt:lpstr>First Impressions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Eloise Marner</dc:creator>
  <cp:lastModifiedBy>Nafeesah Azam</cp:lastModifiedBy>
  <cp:revision>861</cp:revision>
  <dcterms:created xsi:type="dcterms:W3CDTF">2020-04-09T12:00:21Z</dcterms:created>
  <dcterms:modified xsi:type="dcterms:W3CDTF">2020-06-30T14:02:11Z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0x010100F4B780D53D519F47A96C30C139EC8E6B</vt:lpwstr>
  </property>
</Properties>
</file>