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handoutMasterIdLst>
    <p:handoutMasterId r:id="rId28"/>
  </p:handoutMasterIdLst>
  <p:sldIdLst>
    <p:sldId id="325" r:id="rId2"/>
    <p:sldId id="263" r:id="rId3"/>
    <p:sldId id="318" r:id="rId4"/>
    <p:sldId id="312" r:id="rId5"/>
    <p:sldId id="313" r:id="rId6"/>
    <p:sldId id="314" r:id="rId7"/>
    <p:sldId id="320" r:id="rId8"/>
    <p:sldId id="315" r:id="rId9"/>
    <p:sldId id="316" r:id="rId10"/>
    <p:sldId id="303" r:id="rId11"/>
    <p:sldId id="321" r:id="rId12"/>
    <p:sldId id="304" r:id="rId13"/>
    <p:sldId id="292" r:id="rId14"/>
    <p:sldId id="276" r:id="rId15"/>
    <p:sldId id="279" r:id="rId16"/>
    <p:sldId id="305" r:id="rId17"/>
    <p:sldId id="298" r:id="rId18"/>
    <p:sldId id="322" r:id="rId19"/>
    <p:sldId id="323" r:id="rId20"/>
    <p:sldId id="280" r:id="rId21"/>
    <p:sldId id="327" r:id="rId22"/>
    <p:sldId id="281" r:id="rId23"/>
    <p:sldId id="326" r:id="rId24"/>
    <p:sldId id="282" r:id="rId25"/>
    <p:sldId id="324" r:id="rId26"/>
    <p:sldId id="291" r:id="rId27"/>
  </p:sldIdLst>
  <p:sldSz cx="9144000" cy="6858000" type="screen4x3"/>
  <p:notesSz cx="6858000" cy="9144000"/>
  <p:embeddedFontLst>
    <p:embeddedFont>
      <p:font typeface="Sassoon Infant Rg" pitchFamily="50" charset="0"/>
      <p:regular r:id="rId29"/>
      <p:bold r:id="rId30"/>
    </p:embeddedFont>
    <p:embeddedFont>
      <p:font typeface="Sassoon Infant Md" pitchFamily="50" charset="0"/>
      <p:regular r:id="rId31"/>
    </p:embeddedFon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Twinkl" pitchFamily="2" charset="0"/>
      <p:regular r:id="rId36"/>
      <p:bold r:id="rId37"/>
    </p:embeddedFont>
    <p:embeddedFont>
      <p:font typeface="BPreplay" pitchFamily="50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DCC0"/>
    <a:srgbClr val="FF6600"/>
    <a:srgbClr val="CCFFFF"/>
    <a:srgbClr val="C23510"/>
    <a:srgbClr val="EFEFF0"/>
    <a:srgbClr val="0AC6CD"/>
    <a:srgbClr val="BFA328"/>
    <a:srgbClr val="9B170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5" autoAdjust="0"/>
    <p:restoredTop sz="94660"/>
  </p:normalViewPr>
  <p:slideViewPr>
    <p:cSldViewPr snapToGrid="0">
      <p:cViewPr varScale="1">
        <p:scale>
          <a:sx n="91" d="100"/>
          <a:sy n="91" d="100"/>
        </p:scale>
        <p:origin x="-1362" y="-114"/>
      </p:cViewPr>
      <p:guideLst>
        <p:guide orient="horz" pos="2160"/>
        <p:guide orient="horz" pos="3997"/>
        <p:guide orient="horz" pos="323"/>
        <p:guide orient="horz" pos="459"/>
        <p:guide orient="horz" pos="3838"/>
        <p:guide pos="2880"/>
        <p:guide pos="317"/>
        <p:guide pos="5420"/>
        <p:guide pos="476"/>
        <p:guide pos="52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2928" y="7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0CD49F0-ADB2-44C0-8AF0-68E2A02E48D8}" type="datetimeFigureOut">
              <a:rPr lang="en-GB"/>
              <a:pPr>
                <a:defRPr/>
              </a:pPr>
              <a:t>02/07/2020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7617FB1E-3028-42C0-B6B6-A5A8BB81EBCF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 w="25400">
            <a:noFill/>
            <a:round/>
            <a:headEnd/>
            <a:tailEnd/>
          </a:ln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 w="25400">
            <a:noFill/>
            <a:round/>
            <a:headEnd/>
            <a:tailEnd/>
          </a:ln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1" r:id="rId4"/>
    <p:sldLayoutId id="2147483712" r:id="rId5"/>
    <p:sldLayoutId id="2147483716" r:id="rId6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1C1C1C"/>
          </a:solidFill>
          <a:latin typeface="Sassoon Infant Md" panose="02000603050000020003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jpe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jpe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755650" y="1585913"/>
            <a:ext cx="7632700" cy="4498975"/>
          </a:xfrm>
          <a:prstGeom prst="roundRect">
            <a:avLst>
              <a:gd name="adj" fmla="val 4934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ysClr val="windowText" lastClr="000000"/>
              </a:solidFill>
            </a:endParaRPr>
          </a:p>
        </p:txBody>
      </p:sp>
      <p:sp>
        <p:nvSpPr>
          <p:cNvPr id="16387" name="Content Placeholder 6"/>
          <p:cNvSpPr>
            <a:spLocks noGrp="1"/>
          </p:cNvSpPr>
          <p:nvPr>
            <p:ph idx="1"/>
          </p:nvPr>
        </p:nvSpPr>
        <p:spPr>
          <a:xfrm>
            <a:off x="461963" y="1585913"/>
            <a:ext cx="8220075" cy="4719637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en-GB" altLang="en-US" smtClean="0">
                <a:latin typeface="Twinkl" pitchFamily="2" charset="0"/>
              </a:rPr>
              <a:t>If we add black to a colour, we can make shades.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en-GB" altLang="en-US" smtClean="0">
                <a:latin typeface="Twinkl" pitchFamily="2" charset="0"/>
              </a:rPr>
              <a:t>This makes the colour darker. </a:t>
            </a:r>
          </a:p>
        </p:txBody>
      </p:sp>
      <p:sp>
        <p:nvSpPr>
          <p:cNvPr id="16388" name="Title 5"/>
          <p:cNvSpPr>
            <a:spLocks/>
          </p:cNvSpPr>
          <p:nvPr/>
        </p:nvSpPr>
        <p:spPr bwMode="auto">
          <a:xfrm>
            <a:off x="457200" y="485775"/>
            <a:ext cx="8220075" cy="1357313"/>
          </a:xfrm>
          <a:prstGeom prst="roundRect">
            <a:avLst>
              <a:gd name="adj" fmla="val 9639"/>
            </a:avLst>
          </a:prstGeom>
          <a:noFill/>
          <a:ln w="25400">
            <a:noFill/>
            <a:round/>
            <a:headEnd/>
            <a:tailEnd/>
          </a:ln>
        </p:spPr>
        <p:txBody>
          <a:bodyPr lIns="252000" tIns="252000" rIns="252000" bIns="252000" anchor="ctr" anchorCtr="1"/>
          <a:lstStyle/>
          <a:p>
            <a:pPr eaLnBrk="1" hangingPunct="1">
              <a:lnSpc>
                <a:spcPct val="90000"/>
              </a:lnSpc>
            </a:pPr>
            <a:r>
              <a:rPr lang="en-GB" altLang="en-US" sz="4000" b="1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Mixing Shades</a:t>
            </a:r>
          </a:p>
        </p:txBody>
      </p:sp>
      <p:grpSp>
        <p:nvGrpSpPr>
          <p:cNvPr id="16389" name="Group 3"/>
          <p:cNvGrpSpPr>
            <a:grpSpLocks/>
          </p:cNvGrpSpPr>
          <p:nvPr/>
        </p:nvGrpSpPr>
        <p:grpSpPr bwMode="auto">
          <a:xfrm>
            <a:off x="890588" y="3302000"/>
            <a:ext cx="7362825" cy="1612900"/>
            <a:chOff x="1014764" y="3416652"/>
            <a:chExt cx="7363217" cy="1612824"/>
          </a:xfrm>
        </p:grpSpPr>
        <p:sp>
          <p:nvSpPr>
            <p:cNvPr id="41" name="Oval 40"/>
            <p:cNvSpPr/>
            <p:nvPr/>
          </p:nvSpPr>
          <p:spPr>
            <a:xfrm>
              <a:off x="1014764" y="3554758"/>
              <a:ext cx="1131947" cy="1131834"/>
            </a:xfrm>
            <a:prstGeom prst="ellipse">
              <a:avLst/>
            </a:prstGeom>
            <a:solidFill>
              <a:srgbClr val="2B0097"/>
            </a:solidFill>
            <a:ln>
              <a:solidFill>
                <a:srgbClr val="2B00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42" name="Oval 41"/>
            <p:cNvSpPr/>
            <p:nvPr/>
          </p:nvSpPr>
          <p:spPr>
            <a:xfrm>
              <a:off x="2219740" y="3554758"/>
              <a:ext cx="1131948" cy="1131834"/>
            </a:xfrm>
            <a:prstGeom prst="ellipse">
              <a:avLst/>
            </a:prstGeom>
            <a:solidFill>
              <a:srgbClr val="250480"/>
            </a:solidFill>
            <a:ln>
              <a:solidFill>
                <a:srgbClr val="2504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43" name="Oval 42"/>
            <p:cNvSpPr/>
            <p:nvPr/>
          </p:nvSpPr>
          <p:spPr>
            <a:xfrm>
              <a:off x="3426304" y="3554758"/>
              <a:ext cx="1131948" cy="1131834"/>
            </a:xfrm>
            <a:prstGeom prst="ellipse">
              <a:avLst/>
            </a:prstGeom>
            <a:solidFill>
              <a:srgbClr val="210D6F"/>
            </a:solidFill>
            <a:ln>
              <a:solidFill>
                <a:srgbClr val="2504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44" name="Oval 43"/>
            <p:cNvSpPr/>
            <p:nvPr/>
          </p:nvSpPr>
          <p:spPr>
            <a:xfrm>
              <a:off x="4631282" y="3554758"/>
              <a:ext cx="1131947" cy="1131834"/>
            </a:xfrm>
            <a:prstGeom prst="ellipse">
              <a:avLst/>
            </a:prstGeom>
            <a:solidFill>
              <a:srgbClr val="22165A"/>
            </a:solidFill>
            <a:ln>
              <a:solidFill>
                <a:srgbClr val="221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45" name="Oval 44"/>
            <p:cNvSpPr/>
            <p:nvPr/>
          </p:nvSpPr>
          <p:spPr>
            <a:xfrm>
              <a:off x="5836258" y="3554758"/>
              <a:ext cx="1133535" cy="1131834"/>
            </a:xfrm>
            <a:prstGeom prst="ellipse">
              <a:avLst/>
            </a:prstGeom>
            <a:solidFill>
              <a:srgbClr val="221659"/>
            </a:solidFill>
            <a:ln>
              <a:solidFill>
                <a:srgbClr val="2216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46" name="Oval 45"/>
            <p:cNvSpPr/>
            <p:nvPr/>
          </p:nvSpPr>
          <p:spPr>
            <a:xfrm>
              <a:off x="7042822" y="3554758"/>
              <a:ext cx="1131948" cy="1131834"/>
            </a:xfrm>
            <a:prstGeom prst="ellipse">
              <a:avLst/>
            </a:prstGeom>
            <a:solidFill>
              <a:srgbClr val="0B0045"/>
            </a:solidFill>
            <a:ln>
              <a:solidFill>
                <a:srgbClr val="0B00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16396" name="Picture 46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24912" y="3416652"/>
              <a:ext cx="1236688" cy="14085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sx="999" sy="999" algn="ctr" rotWithShape="0">
                <a:schemeClr val="bg1"/>
              </a:outerShdw>
            </a:effectLst>
          </p:spPr>
        </p:pic>
        <p:pic>
          <p:nvPicPr>
            <p:cNvPr id="16397" name="Picture 47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31182" y="3475958"/>
              <a:ext cx="679073" cy="1553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sx="999" sy="999" algn="ctr" rotWithShape="0">
                <a:schemeClr val="bg1"/>
              </a:outerShdw>
            </a:effectLst>
          </p:spPr>
        </p:pic>
        <p:pic>
          <p:nvPicPr>
            <p:cNvPr id="16398" name="Picture 48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14960" y="3449665"/>
              <a:ext cx="845921" cy="15798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sx="999" sy="999" algn="ctr" rotWithShape="0">
                <a:schemeClr val="bg1"/>
              </a:outerShdw>
            </a:effectLst>
          </p:spPr>
        </p:pic>
        <p:pic>
          <p:nvPicPr>
            <p:cNvPr id="16399" name="Picture 49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30321" y="3440161"/>
              <a:ext cx="842122" cy="1589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sx="999" sy="999" algn="ctr" rotWithShape="0">
                <a:schemeClr val="bg1"/>
              </a:outerShdw>
            </a:effectLst>
          </p:spPr>
        </p:pic>
        <p:pic>
          <p:nvPicPr>
            <p:cNvPr id="16400" name="Picture 50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55757" y="3459187"/>
              <a:ext cx="730014" cy="1499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sx="999" sy="999" algn="ctr" rotWithShape="0">
                <a:schemeClr val="bg1"/>
              </a:outerShdw>
            </a:effectLst>
          </p:spPr>
        </p:pic>
        <p:pic>
          <p:nvPicPr>
            <p:cNvPr id="16401" name="Picture 51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987810" y="3429000"/>
              <a:ext cx="1390171" cy="160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sx="999" sy="999" algn="ctr" rotWithShape="0">
                <a:schemeClr val="bg1"/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755650" y="1593850"/>
            <a:ext cx="7632700" cy="4498975"/>
          </a:xfrm>
          <a:prstGeom prst="roundRect">
            <a:avLst>
              <a:gd name="adj" fmla="val 4934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ysClr val="windowText" lastClr="000000"/>
              </a:solidFill>
            </a:endParaRPr>
          </a:p>
        </p:txBody>
      </p:sp>
      <p:sp>
        <p:nvSpPr>
          <p:cNvPr id="17411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357313"/>
          </a:xfrm>
        </p:spPr>
        <p:txBody>
          <a:bodyPr/>
          <a:lstStyle/>
          <a:p>
            <a:pPr eaLnBrk="1" hangingPunct="1"/>
            <a:r>
              <a:rPr lang="en-GB" altLang="en-US" smtClean="0">
                <a:latin typeface="Twinkl" pitchFamily="2" charset="0"/>
              </a:rPr>
              <a:t>Warm and Cool Colours</a:t>
            </a:r>
          </a:p>
        </p:txBody>
      </p:sp>
      <p:sp>
        <p:nvSpPr>
          <p:cNvPr id="17412" name="TextBox 7"/>
          <p:cNvSpPr txBox="1">
            <a:spLocks noChangeArrowheads="1"/>
          </p:cNvSpPr>
          <p:nvPr/>
        </p:nvSpPr>
        <p:spPr bwMode="auto">
          <a:xfrm>
            <a:off x="1538288" y="1860550"/>
            <a:ext cx="6057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GB" altLang="en-US" dirty="0" smtClean="0"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These are warm </a:t>
            </a:r>
            <a:r>
              <a:rPr lang="en-GB" altLang="en-US" dirty="0"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and cool colours. </a:t>
            </a:r>
          </a:p>
        </p:txBody>
      </p:sp>
      <p:pic>
        <p:nvPicPr>
          <p:cNvPr id="17413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3584180">
            <a:off x="2912269" y="2418557"/>
            <a:ext cx="3335337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 rot="5400000">
            <a:off x="2314575" y="3886200"/>
            <a:ext cx="4548188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pc="600" dirty="0">
                <a:latin typeface="+mn-lt"/>
              </a:rPr>
              <a:t>-----------------------------</a:t>
            </a:r>
          </a:p>
        </p:txBody>
      </p:sp>
      <p:sp>
        <p:nvSpPr>
          <p:cNvPr id="17415" name="Content Placeholder 6"/>
          <p:cNvSpPr>
            <a:spLocks noGrp="1"/>
          </p:cNvSpPr>
          <p:nvPr>
            <p:ph idx="1"/>
          </p:nvPr>
        </p:nvSpPr>
        <p:spPr>
          <a:xfrm rot="16200000">
            <a:off x="1812925" y="3462338"/>
            <a:ext cx="2243138" cy="1217612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en-GB" altLang="en-US" smtClean="0">
                <a:latin typeface="Twinkl" pitchFamily="2" charset="0"/>
              </a:rPr>
              <a:t>warm colours</a:t>
            </a:r>
          </a:p>
        </p:txBody>
      </p:sp>
      <p:sp>
        <p:nvSpPr>
          <p:cNvPr id="17416" name="Content Placeholder 6"/>
          <p:cNvSpPr>
            <a:spLocks/>
          </p:cNvSpPr>
          <p:nvPr/>
        </p:nvSpPr>
        <p:spPr bwMode="auto">
          <a:xfrm rot="5400000">
            <a:off x="5120482" y="3452018"/>
            <a:ext cx="2241550" cy="1217613"/>
          </a:xfrm>
          <a:prstGeom prst="roundRect">
            <a:avLst>
              <a:gd name="adj" fmla="val 2583"/>
            </a:avLst>
          </a:prstGeom>
          <a:noFill/>
          <a:ln w="25400">
            <a:noFill/>
            <a:round/>
            <a:headEnd/>
            <a:tailEnd/>
          </a:ln>
        </p:spPr>
        <p:txBody>
          <a:bodyPr lIns="252000" tIns="252000" rIns="252000" bIns="252000"/>
          <a:lstStyle/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en-GB" altLang="en-US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cool colours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755650" y="1585913"/>
            <a:ext cx="3719513" cy="4498975"/>
          </a:xfrm>
          <a:prstGeom prst="roundRect">
            <a:avLst>
              <a:gd name="adj" fmla="val 4934"/>
            </a:avLst>
          </a:prstGeom>
          <a:solidFill>
            <a:schemeClr val="bg1"/>
          </a:solidFill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ysClr val="windowText" lastClr="0000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55650" y="511175"/>
            <a:ext cx="3816350" cy="135731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Warm Colours</a:t>
            </a:r>
          </a:p>
        </p:txBody>
      </p:sp>
      <p:sp>
        <p:nvSpPr>
          <p:cNvPr id="18436" name="TextBox 7"/>
          <p:cNvSpPr txBox="1">
            <a:spLocks noChangeArrowheads="1"/>
          </p:cNvSpPr>
          <p:nvPr/>
        </p:nvSpPr>
        <p:spPr bwMode="auto">
          <a:xfrm>
            <a:off x="755650" y="1947863"/>
            <a:ext cx="3719513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GB" altLang="en-US"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Red, orange, and yellow are warm colours. They make us think of sunny, warm and cosy things.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080" y="3145736"/>
            <a:ext cx="3488385" cy="2466691"/>
          </a:xfrm>
          <a:prstGeom prst="roundRect">
            <a:avLst>
              <a:gd name="adj" fmla="val 4256"/>
            </a:avLst>
          </a:prstGeom>
        </p:spPr>
      </p:pic>
      <p:sp>
        <p:nvSpPr>
          <p:cNvPr id="18438" name="Title 5"/>
          <p:cNvSpPr>
            <a:spLocks/>
          </p:cNvSpPr>
          <p:nvPr/>
        </p:nvSpPr>
        <p:spPr bwMode="auto">
          <a:xfrm>
            <a:off x="4572000" y="511175"/>
            <a:ext cx="3814763" cy="1357313"/>
          </a:xfrm>
          <a:prstGeom prst="roundRect">
            <a:avLst>
              <a:gd name="adj" fmla="val 9639"/>
            </a:avLst>
          </a:prstGeom>
          <a:noFill/>
          <a:ln w="25400">
            <a:noFill/>
            <a:round/>
            <a:headEnd/>
            <a:tailEnd/>
          </a:ln>
        </p:spPr>
        <p:txBody>
          <a:bodyPr lIns="252000" tIns="252000" rIns="252000" bIns="252000" anchor="ctr" anchorCtr="1"/>
          <a:lstStyle/>
          <a:p>
            <a:pPr eaLnBrk="1" hangingPunct="1">
              <a:lnSpc>
                <a:spcPct val="90000"/>
              </a:lnSpc>
            </a:pPr>
            <a:r>
              <a:rPr lang="en-GB" altLang="en-US" sz="4000" b="1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Cool Colours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649788" y="1585913"/>
            <a:ext cx="3738562" cy="4498975"/>
          </a:xfrm>
          <a:prstGeom prst="roundRect">
            <a:avLst>
              <a:gd name="adj" fmla="val 4934"/>
            </a:avLst>
          </a:prstGeom>
          <a:solidFill>
            <a:schemeClr val="bg1"/>
          </a:solidFill>
          <a:ln w="28575"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ysClr val="windowText" lastClr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3004" y="3145736"/>
            <a:ext cx="3488387" cy="2466692"/>
          </a:xfrm>
          <a:prstGeom prst="roundRect">
            <a:avLst>
              <a:gd name="adj" fmla="val 4256"/>
            </a:avLst>
          </a:prstGeom>
        </p:spPr>
      </p:pic>
      <p:sp>
        <p:nvSpPr>
          <p:cNvPr id="18441" name="TextBox 10"/>
          <p:cNvSpPr txBox="1">
            <a:spLocks noChangeArrowheads="1"/>
          </p:cNvSpPr>
          <p:nvPr/>
        </p:nvSpPr>
        <p:spPr bwMode="auto">
          <a:xfrm>
            <a:off x="4649788" y="1947863"/>
            <a:ext cx="3738562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GB" altLang="en-US"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Green, blue and purple are cool colours. They make us think of  fresh, calm and chilly things.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755650" y="1585913"/>
            <a:ext cx="7632700" cy="4498975"/>
          </a:xfrm>
          <a:prstGeom prst="roundRect">
            <a:avLst>
              <a:gd name="adj" fmla="val 4934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ysClr val="windowText" lastClr="000000"/>
              </a:solidFill>
            </a:endParaRPr>
          </a:p>
        </p:txBody>
      </p:sp>
      <p:sp>
        <p:nvSpPr>
          <p:cNvPr id="19459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357313"/>
          </a:xfrm>
        </p:spPr>
        <p:txBody>
          <a:bodyPr/>
          <a:lstStyle/>
          <a:p>
            <a:pPr eaLnBrk="1" hangingPunct="1"/>
            <a:r>
              <a:rPr lang="en-GB" altLang="en-US" smtClean="0">
                <a:latin typeface="Twinkl" pitchFamily="2" charset="0"/>
              </a:rPr>
              <a:t>Using Every Colour</a:t>
            </a:r>
          </a:p>
        </p:txBody>
      </p:sp>
      <p:sp>
        <p:nvSpPr>
          <p:cNvPr id="19460" name="TextBox 7"/>
          <p:cNvSpPr txBox="1">
            <a:spLocks noChangeArrowheads="1"/>
          </p:cNvSpPr>
          <p:nvPr/>
        </p:nvSpPr>
        <p:spPr bwMode="auto">
          <a:xfrm>
            <a:off x="1538288" y="1860550"/>
            <a:ext cx="6057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GB" altLang="en-US"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Today we are going to use all the colours! </a:t>
            </a:r>
          </a:p>
        </p:txBody>
      </p:sp>
      <p:pic>
        <p:nvPicPr>
          <p:cNvPr id="19461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7763" y="2644775"/>
            <a:ext cx="6848475" cy="342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/>
          <p:cNvPicPr>
            <a:picLocks noChangeAspect="1"/>
          </p:cNvPicPr>
          <p:nvPr/>
        </p:nvPicPr>
        <p:blipFill>
          <a:blip r:embed="rId3" cstate="print"/>
          <a:srcRect b="4420"/>
          <a:stretch>
            <a:fillRect/>
          </a:stretch>
        </p:blipFill>
        <p:spPr bwMode="auto">
          <a:xfrm>
            <a:off x="4564063" y="2790825"/>
            <a:ext cx="3143250" cy="327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755650" y="1585913"/>
            <a:ext cx="7632700" cy="4498975"/>
          </a:xfrm>
          <a:prstGeom prst="roundRect">
            <a:avLst>
              <a:gd name="adj" fmla="val 4934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ysClr val="windowText" lastClr="000000"/>
              </a:solidFill>
            </a:endParaRPr>
          </a:p>
        </p:txBody>
      </p:sp>
      <p:sp>
        <p:nvSpPr>
          <p:cNvPr id="20483" name="TextBox 7"/>
          <p:cNvSpPr txBox="1">
            <a:spLocks noChangeArrowheads="1"/>
          </p:cNvSpPr>
          <p:nvPr/>
        </p:nvSpPr>
        <p:spPr bwMode="auto">
          <a:xfrm>
            <a:off x="1028700" y="3041650"/>
            <a:ext cx="35496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en-GB" altLang="en-US"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Wassily Kandinsky was</a:t>
            </a:r>
            <a:br>
              <a:rPr lang="en-GB" altLang="en-US">
                <a:latin typeface="Twinkl" pitchFamily="2" charset="0"/>
                <a:ea typeface="Sassoon Infant Rg" pitchFamily="50" charset="0"/>
                <a:cs typeface="Sassoon Infant Rg" pitchFamily="50" charset="0"/>
              </a:rPr>
            </a:br>
            <a:r>
              <a:rPr lang="en-GB" altLang="en-US"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a Russian painter. </a:t>
            </a:r>
          </a:p>
          <a:p>
            <a:pPr algn="ctr" eaLnBrk="1" hangingPunct="1">
              <a:buFont typeface="Arial" charset="0"/>
              <a:buNone/>
            </a:pPr>
            <a:r>
              <a:rPr lang="en-GB" altLang="en-US"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Many people think he was</a:t>
            </a:r>
          </a:p>
          <a:p>
            <a:pPr algn="ctr" eaLnBrk="1" hangingPunct="1">
              <a:buFont typeface="Arial" charset="0"/>
              <a:buNone/>
            </a:pPr>
            <a:r>
              <a:rPr lang="en-GB" altLang="en-US"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the first abstract artist. </a:t>
            </a:r>
          </a:p>
        </p:txBody>
      </p:sp>
      <p:sp>
        <p:nvSpPr>
          <p:cNvPr id="54" name="TextBox 21"/>
          <p:cNvSpPr txBox="1">
            <a:spLocks noChangeArrowheads="1"/>
          </p:cNvSpPr>
          <p:nvPr/>
        </p:nvSpPr>
        <p:spPr bwMode="auto">
          <a:xfrm>
            <a:off x="2678113" y="6248400"/>
            <a:ext cx="3787775" cy="9683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altLang="en-US" sz="500" dirty="0">
                <a:solidFill>
                  <a:schemeClr val="bg1">
                    <a:lumMod val="75000"/>
                  </a:schemeClr>
                </a:solidFill>
                <a:latin typeface="BPreplay" panose="02000503000000020004" pitchFamily="50" charset="0"/>
              </a:rPr>
              <a:t>Photo courtesy of Playing Futures: Applied </a:t>
            </a:r>
            <a:r>
              <a:rPr lang="en-GB" altLang="en-US" sz="500" dirty="0" err="1">
                <a:solidFill>
                  <a:schemeClr val="bg1">
                    <a:lumMod val="75000"/>
                  </a:schemeClr>
                </a:solidFill>
                <a:latin typeface="BPreplay" panose="02000503000000020004" pitchFamily="50" charset="0"/>
              </a:rPr>
              <a:t>Nomadology</a:t>
            </a:r>
            <a:r>
              <a:rPr lang="en-GB" altLang="en-US" sz="500" dirty="0">
                <a:solidFill>
                  <a:schemeClr val="bg1">
                    <a:lumMod val="75000"/>
                  </a:schemeClr>
                </a:solidFill>
                <a:latin typeface="BPreplay" panose="02000503000000020004" pitchFamily="50" charset="0"/>
              </a:rPr>
              <a:t> (@flickr.com) - granted under creative commons licence – attribution</a:t>
            </a:r>
          </a:p>
        </p:txBody>
      </p:sp>
      <p:sp>
        <p:nvSpPr>
          <p:cNvPr id="20485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357313"/>
          </a:xfrm>
        </p:spPr>
        <p:txBody>
          <a:bodyPr/>
          <a:lstStyle/>
          <a:p>
            <a:pPr eaLnBrk="1" hangingPunct="1"/>
            <a:r>
              <a:rPr lang="en-GB" altLang="en-US" smtClean="0">
                <a:latin typeface="Twinkl" pitchFamily="2" charset="0"/>
              </a:rPr>
              <a:t>Wassily Kandinsky</a:t>
            </a:r>
          </a:p>
        </p:txBody>
      </p:sp>
      <p:sp>
        <p:nvSpPr>
          <p:cNvPr id="20486" name="TextBox 7"/>
          <p:cNvSpPr txBox="1">
            <a:spLocks noChangeArrowheads="1"/>
          </p:cNvSpPr>
          <p:nvPr/>
        </p:nvSpPr>
        <p:spPr bwMode="auto">
          <a:xfrm>
            <a:off x="3211513" y="5526088"/>
            <a:ext cx="6604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en-GB" altLang="en-US" sz="1200" b="1"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Abstract Painting</a:t>
            </a:r>
          </a:p>
          <a:p>
            <a:pPr algn="ctr" eaLnBrk="1" hangingPunct="1">
              <a:buFont typeface="Arial" charset="0"/>
              <a:buNone/>
            </a:pPr>
            <a:r>
              <a:rPr lang="en-GB" altLang="en-US" sz="1200"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by Wassily Kandinsky</a:t>
            </a:r>
          </a:p>
        </p:txBody>
      </p:sp>
      <p:pic>
        <p:nvPicPr>
          <p:cNvPr id="20487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1225" y="1941513"/>
            <a:ext cx="3582988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 txBox="1">
            <a:spLocks/>
          </p:cNvSpPr>
          <p:nvPr/>
        </p:nvSpPr>
        <p:spPr>
          <a:xfrm>
            <a:off x="461963" y="323850"/>
            <a:ext cx="8220075" cy="185261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lIns="252000" tIns="252000" rIns="252000" bIns="252000" anchor="ctr" anchorCtr="1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All </a:t>
            </a:r>
            <a:r>
              <a:rPr lang="en-GB" dirty="0" smtClean="0">
                <a:latin typeface="Twinkl" pitchFamily="2" charset="0"/>
              </a:rPr>
              <a:t>about </a:t>
            </a:r>
            <a:r>
              <a:rPr lang="en-GB" dirty="0" err="1">
                <a:latin typeface="Twinkl" pitchFamily="2" charset="0"/>
              </a:rPr>
              <a:t>Wassily</a:t>
            </a:r>
            <a:r>
              <a:rPr lang="en-GB" dirty="0">
                <a:latin typeface="Twinkl" pitchFamily="2" charset="0"/>
              </a:rPr>
              <a:t> Kandinsky</a:t>
            </a:r>
          </a:p>
          <a:p>
            <a:pPr algn="ctr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en-GB" sz="2700" dirty="0">
                <a:latin typeface="Twinkl" pitchFamily="2" charset="0"/>
              </a:rPr>
              <a:t>(1866 - 1944)</a:t>
            </a:r>
            <a:br>
              <a:rPr lang="en-GB" sz="2700" dirty="0">
                <a:latin typeface="Twinkl" pitchFamily="2" charset="0"/>
              </a:rPr>
            </a:br>
            <a:r>
              <a:rPr lang="en-GB" sz="2700" dirty="0">
                <a:latin typeface="Twinkl" pitchFamily="2" charset="0"/>
              </a:rPr>
              <a:t>Russian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79463" y="2071688"/>
            <a:ext cx="3792537" cy="3657600"/>
          </a:xfrm>
          <a:prstGeom prst="roundRect">
            <a:avLst>
              <a:gd name="adj" fmla="val 4934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 err="1">
                <a:solidFill>
                  <a:sysClr val="windowText" lastClr="000000"/>
                </a:solidFill>
                <a:latin typeface="Twinkl" pitchFamily="2" charset="0"/>
              </a:rPr>
              <a:t>Wassily</a:t>
            </a:r>
            <a:r>
              <a:rPr lang="en-GB" sz="1600" dirty="0">
                <a:solidFill>
                  <a:sysClr val="windowText" lastClr="000000"/>
                </a:solidFill>
                <a:latin typeface="Twinkl" pitchFamily="2" charset="0"/>
              </a:rPr>
              <a:t> Kandinsky was born in Russia, in 1866. When he grew up, he worked as a teacher at a university but it didn’t make him happy.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600" dirty="0">
              <a:solidFill>
                <a:sysClr val="windowText" lastClr="000000"/>
              </a:solidFill>
              <a:latin typeface="Twinkl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ysClr val="windowText" lastClr="000000"/>
                </a:solidFill>
                <a:latin typeface="Twinkl" pitchFamily="2" charset="0"/>
              </a:rPr>
              <a:t>When he was 30, he left his job and went to art school. He found art school easy and was very good at his studies.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600" dirty="0">
              <a:solidFill>
                <a:sysClr val="windowText" lastClr="000000"/>
              </a:solidFill>
              <a:latin typeface="Twinkl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ysClr val="windowText" lastClr="000000"/>
                </a:solidFill>
                <a:latin typeface="Twinkl" pitchFamily="2" charset="0"/>
              </a:rPr>
              <a:t>Kandinsky thought a lot about what colours mean and how they make people feel. He believed that colours had a soul.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71" t="6541" r="436" b="15539"/>
          <a:stretch/>
        </p:blipFill>
        <p:spPr>
          <a:xfrm>
            <a:off x="4680336" y="2087745"/>
            <a:ext cx="3708014" cy="3641415"/>
          </a:xfrm>
          <a:prstGeom prst="roundRect">
            <a:avLst>
              <a:gd name="adj" fmla="val 4990"/>
            </a:avLst>
          </a:prstGeom>
          <a:ln w="28575">
            <a:solidFill>
              <a:srgbClr val="FFC000"/>
            </a:solidFill>
          </a:ln>
        </p:spPr>
      </p:pic>
      <p:sp>
        <p:nvSpPr>
          <p:cNvPr id="21509" name="TextBox 7"/>
          <p:cNvSpPr txBox="1">
            <a:spLocks noChangeArrowheads="1"/>
          </p:cNvSpPr>
          <p:nvPr/>
        </p:nvSpPr>
        <p:spPr bwMode="auto">
          <a:xfrm>
            <a:off x="3232150" y="5729288"/>
            <a:ext cx="6604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en-GB" altLang="en-US" sz="1200" b="1"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Wassily Kandinsky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755650" y="2082800"/>
            <a:ext cx="7632700" cy="4002088"/>
          </a:xfrm>
          <a:prstGeom prst="roundRect">
            <a:avLst>
              <a:gd name="adj" fmla="val 4934"/>
            </a:avLst>
          </a:prstGeom>
          <a:solidFill>
            <a:schemeClr val="bg1"/>
          </a:solidFill>
          <a:ln w="28575">
            <a:solidFill>
              <a:srgbClr val="F8DC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ysClr val="windowText" lastClr="00000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79463" y="2082800"/>
            <a:ext cx="3800475" cy="4002088"/>
          </a:xfrm>
          <a:prstGeom prst="roundRect">
            <a:avLst>
              <a:gd name="adj" fmla="val 4934"/>
            </a:avLst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  <a:latin typeface="Twinkl" pitchFamily="2" charset="0"/>
              </a:rPr>
              <a:t>He was the first painter to stop painting pictures of things and instead paint just using colours and shapes. He believed that this let him paint honestly about his feelings.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ysClr val="windowText" lastClr="000000"/>
              </a:solidFill>
              <a:latin typeface="Twinkl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  <a:latin typeface="Twinkl" pitchFamily="2" charset="0"/>
              </a:rPr>
              <a:t>Often Kandinsky would listen to music while he painted and try to paint what he heard.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  <a:latin typeface="Twinkl" pitchFamily="2" charset="0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  <a:latin typeface="Twinkl" pitchFamily="2" charset="0"/>
              </a:rPr>
              <a:t>All the other painters we have found out about learned a lot from Kandinsky’s ideas.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61963" y="323850"/>
            <a:ext cx="8220075" cy="185261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lIns="252000" tIns="252000" rIns="252000" bIns="252000" anchor="ctr" anchorCtr="1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en-GB">
                <a:latin typeface="Twinkl" pitchFamily="2" charset="0"/>
              </a:rPr>
              <a:t>All </a:t>
            </a:r>
            <a:r>
              <a:rPr lang="en-GB" smtClean="0">
                <a:latin typeface="Twinkl" pitchFamily="2" charset="0"/>
              </a:rPr>
              <a:t>about </a:t>
            </a:r>
            <a:r>
              <a:rPr lang="en-GB" dirty="0" err="1">
                <a:latin typeface="Twinkl" pitchFamily="2" charset="0"/>
              </a:rPr>
              <a:t>Wassily</a:t>
            </a:r>
            <a:r>
              <a:rPr lang="en-GB" dirty="0">
                <a:latin typeface="Twinkl" pitchFamily="2" charset="0"/>
              </a:rPr>
              <a:t> Kandinsky</a:t>
            </a:r>
          </a:p>
          <a:p>
            <a:pPr algn="ctr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en-GB" sz="2700" dirty="0">
                <a:latin typeface="Twinkl" pitchFamily="2" charset="0"/>
              </a:rPr>
              <a:t>(1866 - 1944)</a:t>
            </a:r>
            <a:br>
              <a:rPr lang="en-GB" sz="2700" dirty="0">
                <a:latin typeface="Twinkl" pitchFamily="2" charset="0"/>
              </a:rPr>
            </a:br>
            <a:r>
              <a:rPr lang="en-GB" sz="2700" dirty="0">
                <a:latin typeface="Twinkl" pitchFamily="2" charset="0"/>
              </a:rPr>
              <a:t>Russian</a:t>
            </a:r>
          </a:p>
        </p:txBody>
      </p:sp>
      <p:pic>
        <p:nvPicPr>
          <p:cNvPr id="22533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2175" y="2747963"/>
            <a:ext cx="3514725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6100" y="2390775"/>
            <a:ext cx="990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9488" y="2681288"/>
            <a:ext cx="981075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9525" y="2236788"/>
            <a:ext cx="12096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05500" y="2709863"/>
            <a:ext cx="10287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12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19850" y="2579688"/>
            <a:ext cx="9334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9" name="Picture 1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676130">
            <a:off x="4194175" y="3165475"/>
            <a:ext cx="990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0" name="Picture 1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149466">
            <a:off x="6281737" y="2168526"/>
            <a:ext cx="12096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1" name="Picture 1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3684435">
            <a:off x="7502525" y="1968500"/>
            <a:ext cx="10287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2" name="Picture 1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91450" y="2560638"/>
            <a:ext cx="981075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Leeanne\Google Drive\Resources\Colour Chaos\6- Kandinsky\Kandinksy- Photopack\Sharon Moller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0910" y="728662"/>
            <a:ext cx="6522181" cy="4733916"/>
          </a:xfrm>
          <a:prstGeom prst="roundRect">
            <a:avLst>
              <a:gd name="adj" fmla="val 767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7"/>
          <p:cNvSpPr txBox="1">
            <a:spLocks noChangeArrowheads="1"/>
          </p:cNvSpPr>
          <p:nvPr/>
        </p:nvSpPr>
        <p:spPr bwMode="auto">
          <a:xfrm>
            <a:off x="1270000" y="5497513"/>
            <a:ext cx="6604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GB" altLang="en-US" b="1"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Red Spot II (1921)</a:t>
            </a:r>
          </a:p>
          <a:p>
            <a:pPr algn="ctr" eaLnBrk="1" hangingPunct="1"/>
            <a:r>
              <a:rPr lang="en-GB" altLang="en-US"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by Wassily Kandinsky</a:t>
            </a:r>
          </a:p>
          <a:p>
            <a:pPr algn="ctr" eaLnBrk="1" hangingPunct="1"/>
            <a:endParaRPr lang="en-GB" altLang="en-US" sz="1200">
              <a:latin typeface="Twinkl" pitchFamily="2" charset="0"/>
              <a:ea typeface="Sassoon Infant Rg" pitchFamily="50" charset="0"/>
              <a:cs typeface="Sassoon Infant Rg" pitchFamily="50" charset="0"/>
            </a:endParaRPr>
          </a:p>
        </p:txBody>
      </p:sp>
      <p:sp>
        <p:nvSpPr>
          <p:cNvPr id="6" name="TextBox 21"/>
          <p:cNvSpPr txBox="1">
            <a:spLocks noChangeArrowheads="1"/>
          </p:cNvSpPr>
          <p:nvPr/>
        </p:nvSpPr>
        <p:spPr bwMode="auto">
          <a:xfrm>
            <a:off x="2678113" y="6248400"/>
            <a:ext cx="3787775" cy="9683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altLang="en-US" sz="500" dirty="0">
                <a:solidFill>
                  <a:schemeClr val="bg1">
                    <a:lumMod val="75000"/>
                  </a:schemeClr>
                </a:solidFill>
                <a:latin typeface="BPreplay" panose="02000503000000020004" pitchFamily="50" charset="0"/>
              </a:rPr>
              <a:t>Photo courtesy of Sharon </a:t>
            </a:r>
            <a:r>
              <a:rPr lang="en-GB" altLang="en-US" sz="500" dirty="0" err="1">
                <a:solidFill>
                  <a:schemeClr val="bg1">
                    <a:lumMod val="75000"/>
                  </a:schemeClr>
                </a:solidFill>
                <a:latin typeface="BPreplay" panose="02000503000000020004" pitchFamily="50" charset="0"/>
              </a:rPr>
              <a:t>Mollerus</a:t>
            </a:r>
            <a:r>
              <a:rPr lang="en-GB" altLang="en-US" sz="500" dirty="0">
                <a:solidFill>
                  <a:schemeClr val="bg1">
                    <a:lumMod val="75000"/>
                  </a:schemeClr>
                </a:solidFill>
                <a:latin typeface="BPreplay" panose="02000503000000020004" pitchFamily="50" charset="0"/>
              </a:rPr>
              <a:t> (@flickr.com) - granted under creative commons licence – attribution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7"/>
          <p:cNvSpPr txBox="1">
            <a:spLocks noChangeArrowheads="1"/>
          </p:cNvSpPr>
          <p:nvPr/>
        </p:nvSpPr>
        <p:spPr bwMode="auto">
          <a:xfrm>
            <a:off x="1270000" y="5497513"/>
            <a:ext cx="6604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GB" altLang="en-US" b="1"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Improvisation 26 (Rowing) (1912)</a:t>
            </a:r>
          </a:p>
          <a:p>
            <a:pPr algn="ctr" eaLnBrk="1" hangingPunct="1"/>
            <a:r>
              <a:rPr lang="en-GB" altLang="en-US"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by Wassily Kandinsky</a:t>
            </a:r>
          </a:p>
          <a:p>
            <a:pPr algn="ctr" eaLnBrk="1" hangingPunct="1"/>
            <a:endParaRPr lang="en-GB" altLang="en-US" sz="1200">
              <a:latin typeface="Twinkl" pitchFamily="2" charset="0"/>
              <a:ea typeface="Sassoon Infant Rg" pitchFamily="50" charset="0"/>
              <a:cs typeface="Sassoon Infant Rg" pitchFamily="50" charset="0"/>
            </a:endParaRPr>
          </a:p>
        </p:txBody>
      </p:sp>
      <p:sp>
        <p:nvSpPr>
          <p:cNvPr id="6" name="TextBox 21"/>
          <p:cNvSpPr txBox="1">
            <a:spLocks noChangeArrowheads="1"/>
          </p:cNvSpPr>
          <p:nvPr/>
        </p:nvSpPr>
        <p:spPr bwMode="auto">
          <a:xfrm>
            <a:off x="2678113" y="6248400"/>
            <a:ext cx="3787775" cy="9683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altLang="en-US" sz="500" dirty="0">
                <a:solidFill>
                  <a:schemeClr val="bg1">
                    <a:lumMod val="75000"/>
                  </a:schemeClr>
                </a:solidFill>
                <a:latin typeface="BPreplay" panose="02000503000000020004" pitchFamily="50" charset="0"/>
              </a:rPr>
              <a:t>Photo courtesy of Sharon </a:t>
            </a:r>
            <a:r>
              <a:rPr lang="en-GB" altLang="en-US" sz="500" dirty="0" err="1">
                <a:solidFill>
                  <a:schemeClr val="bg1">
                    <a:lumMod val="75000"/>
                  </a:schemeClr>
                </a:solidFill>
                <a:latin typeface="BPreplay" panose="02000503000000020004" pitchFamily="50" charset="0"/>
              </a:rPr>
              <a:t>Mollerus</a:t>
            </a:r>
            <a:r>
              <a:rPr lang="en-GB" altLang="en-US" sz="500" dirty="0">
                <a:solidFill>
                  <a:schemeClr val="bg1">
                    <a:lumMod val="75000"/>
                  </a:schemeClr>
                </a:solidFill>
                <a:latin typeface="BPreplay" panose="02000503000000020004" pitchFamily="50" charset="0"/>
              </a:rPr>
              <a:t> (@flickr.com) - granted under creative commons licence – attribution</a:t>
            </a: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4227" y="728663"/>
            <a:ext cx="5235547" cy="4741222"/>
          </a:xfrm>
          <a:prstGeom prst="roundRect">
            <a:avLst>
              <a:gd name="adj" fmla="val 383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7"/>
          <p:cNvSpPr txBox="1">
            <a:spLocks noChangeArrowheads="1"/>
          </p:cNvSpPr>
          <p:nvPr/>
        </p:nvSpPr>
        <p:spPr bwMode="auto">
          <a:xfrm>
            <a:off x="1270000" y="5497513"/>
            <a:ext cx="6604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GB" altLang="en-US" b="1"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Colour Studies: Squares with Concentric Circles</a:t>
            </a:r>
          </a:p>
          <a:p>
            <a:pPr algn="ctr" eaLnBrk="1" hangingPunct="1"/>
            <a:r>
              <a:rPr lang="en-GB" altLang="en-US"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by Wassily Kandinsky</a:t>
            </a:r>
          </a:p>
          <a:p>
            <a:pPr algn="ctr" eaLnBrk="1" hangingPunct="1"/>
            <a:endParaRPr lang="en-GB" altLang="en-US" sz="1200">
              <a:latin typeface="Twinkl" pitchFamily="2" charset="0"/>
              <a:ea typeface="Sassoon Infant Rg" pitchFamily="50" charset="0"/>
              <a:cs typeface="Sassoon Infant Rg" pitchFamily="50" charset="0"/>
            </a:endParaRPr>
          </a:p>
        </p:txBody>
      </p:sp>
      <p:sp>
        <p:nvSpPr>
          <p:cNvPr id="6" name="TextBox 21"/>
          <p:cNvSpPr txBox="1">
            <a:spLocks noChangeArrowheads="1"/>
          </p:cNvSpPr>
          <p:nvPr/>
        </p:nvSpPr>
        <p:spPr bwMode="auto">
          <a:xfrm>
            <a:off x="2678113" y="6248400"/>
            <a:ext cx="3787775" cy="9683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altLang="en-US" sz="500" dirty="0">
                <a:solidFill>
                  <a:schemeClr val="bg1">
                    <a:lumMod val="75000"/>
                  </a:schemeClr>
                </a:solidFill>
                <a:latin typeface="BPreplay" panose="02000503000000020004" pitchFamily="50" charset="0"/>
              </a:rPr>
              <a:t>Photo courtesy of </a:t>
            </a:r>
            <a:r>
              <a:rPr lang="en-GB" altLang="en-US" sz="500" dirty="0" err="1">
                <a:solidFill>
                  <a:schemeClr val="bg1">
                    <a:lumMod val="75000"/>
                  </a:schemeClr>
                </a:solidFill>
                <a:latin typeface="BPreplay" panose="02000503000000020004" pitchFamily="50" charset="0"/>
              </a:rPr>
              <a:t>NailsandNoms</a:t>
            </a:r>
            <a:r>
              <a:rPr lang="en-GB" altLang="en-US" sz="500" dirty="0">
                <a:solidFill>
                  <a:schemeClr val="bg1">
                    <a:lumMod val="75000"/>
                  </a:schemeClr>
                </a:solidFill>
                <a:latin typeface="BPreplay" panose="02000503000000020004" pitchFamily="50" charset="0"/>
              </a:rPr>
              <a:t> (@flickr.com) - granted under creative commons licence – attribution</a:t>
            </a:r>
          </a:p>
        </p:txBody>
      </p:sp>
      <p:pic>
        <p:nvPicPr>
          <p:cNvPr id="25604" name="Picture 1"/>
          <p:cNvPicPr>
            <a:picLocks noChangeAspect="1"/>
          </p:cNvPicPr>
          <p:nvPr/>
        </p:nvPicPr>
        <p:blipFill>
          <a:blip r:embed="rId2" cstate="print"/>
          <a:srcRect l="7083" t="7060" r="7523" b="6961"/>
          <a:stretch>
            <a:fillRect/>
          </a:stretch>
        </p:blipFill>
        <p:spPr bwMode="auto">
          <a:xfrm>
            <a:off x="1457325" y="744538"/>
            <a:ext cx="6229350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7172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eaLnBrk="1" hangingPunct="1">
              <a:lnSpc>
                <a:spcPct val="90000"/>
              </a:lnSpc>
            </a:pPr>
            <a:r>
              <a:rPr lang="en-US" altLang="en-US" sz="3600" b="1"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Success Criteria</a:t>
            </a:r>
          </a:p>
        </p:txBody>
      </p:sp>
      <p:sp>
        <p:nvSpPr>
          <p:cNvPr id="7173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eaLnBrk="1" hangingPunct="1">
              <a:lnSpc>
                <a:spcPct val="90000"/>
              </a:lnSpc>
            </a:pPr>
            <a:r>
              <a:rPr lang="en-US" altLang="en-US" sz="3600" b="1"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Aim</a:t>
            </a:r>
          </a:p>
        </p:txBody>
      </p:sp>
      <p:sp>
        <p:nvSpPr>
          <p:cNvPr id="7174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eaLnBrk="1" hangingPunct="1"/>
            <a:r>
              <a:rPr lang="en-GB" altLang="en-US" dirty="0" smtClean="0">
                <a:latin typeface="Twinkl" pitchFamily="2" charset="0"/>
              </a:rPr>
              <a:t>To learn about the work of </a:t>
            </a:r>
            <a:r>
              <a:rPr lang="en-GB" altLang="en-US" dirty="0" err="1" smtClean="0">
                <a:latin typeface="Twinkl" pitchFamily="2" charset="0"/>
              </a:rPr>
              <a:t>Wassily</a:t>
            </a:r>
            <a:r>
              <a:rPr lang="en-GB" altLang="en-US" dirty="0" smtClean="0">
                <a:latin typeface="Twinkl" pitchFamily="2" charset="0"/>
              </a:rPr>
              <a:t> Kandinsky and create a circles painting, using the colours I have mixed myself</a:t>
            </a:r>
            <a:r>
              <a:rPr lang="en-GB" altLang="en-US" dirty="0" smtClean="0">
                <a:latin typeface="Twinkl" pitchFamily="2" charset="0"/>
              </a:rPr>
              <a:t>.</a:t>
            </a:r>
          </a:p>
          <a:p>
            <a:pPr eaLnBrk="1" hangingPunct="1"/>
            <a:r>
              <a:rPr lang="en-GB" altLang="en-US" dirty="0" smtClean="0">
                <a:latin typeface="Twinkl" pitchFamily="2" charset="0"/>
              </a:rPr>
              <a:t>Alternatively, Create an image using concentric circles.</a:t>
            </a:r>
            <a:endParaRPr lang="en-GB" altLang="en-US" dirty="0" smtClean="0">
              <a:latin typeface="Twinkl" pitchFamily="2" charset="0"/>
            </a:endParaRPr>
          </a:p>
        </p:txBody>
      </p:sp>
      <p:sp>
        <p:nvSpPr>
          <p:cNvPr id="7175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28781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180000" tIns="252000" rIns="252000" bIns="180000"/>
          <a:lstStyle/>
          <a:p>
            <a:pPr marL="228600" indent="-228600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en-GB" altLang="en-US" dirty="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I </a:t>
            </a:r>
            <a:r>
              <a:rPr lang="en-GB" altLang="en-US" dirty="0" smtClean="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know how to </a:t>
            </a:r>
            <a:r>
              <a:rPr lang="en-GB" altLang="en-US" dirty="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mix colours, tints and shades. </a:t>
            </a:r>
          </a:p>
          <a:p>
            <a:pPr marL="228600" indent="-228600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en-GB" altLang="en-US" dirty="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I can use </a:t>
            </a:r>
            <a:r>
              <a:rPr lang="en-GB" altLang="en-US" dirty="0" smtClean="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colours </a:t>
            </a:r>
            <a:r>
              <a:rPr lang="en-GB" altLang="en-US" dirty="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to </a:t>
            </a:r>
            <a:r>
              <a:rPr lang="en-GB" altLang="en-US" dirty="0" smtClean="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paint/colour </a:t>
            </a:r>
            <a:r>
              <a:rPr lang="en-GB" altLang="en-US" dirty="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a circles painting.</a:t>
            </a:r>
          </a:p>
          <a:p>
            <a:pPr marL="228600" indent="-228600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en-GB" altLang="en-US" dirty="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I can tell you an interesting fact about </a:t>
            </a:r>
            <a:r>
              <a:rPr lang="en-GB" altLang="en-US" dirty="0" err="1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Wassily</a:t>
            </a:r>
            <a:r>
              <a:rPr lang="en-GB" altLang="en-US" dirty="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 Kandinsky.</a:t>
            </a:r>
          </a:p>
          <a:p>
            <a:pPr marL="228600" indent="-228600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en-GB" altLang="en-US" dirty="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I can tell you about one of Kandinsky’s paintings.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55650" y="1909763"/>
            <a:ext cx="7632700" cy="4175125"/>
          </a:xfrm>
          <a:prstGeom prst="roundRect">
            <a:avLst>
              <a:gd name="adj" fmla="val 4934"/>
            </a:avLst>
          </a:prstGeom>
          <a:solidFill>
            <a:schemeClr val="bg1"/>
          </a:solidFill>
          <a:ln w="28575">
            <a:solidFill>
              <a:srgbClr val="F8DC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ysClr val="windowText" lastClr="000000"/>
              </a:solidFill>
            </a:endParaRPr>
          </a:p>
        </p:txBody>
      </p:sp>
      <p:sp>
        <p:nvSpPr>
          <p:cNvPr id="5" name="Content Placeholder 6"/>
          <p:cNvSpPr txBox="1">
            <a:spLocks/>
          </p:cNvSpPr>
          <p:nvPr/>
        </p:nvSpPr>
        <p:spPr>
          <a:xfrm>
            <a:off x="4522788" y="1857375"/>
            <a:ext cx="3922712" cy="443547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lIns="252000" tIns="252000" rIns="252000" bIns="25200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altLang="en-US" dirty="0">
                <a:latin typeface="Twinkl" pitchFamily="2" charset="0"/>
              </a:rPr>
              <a:t>What do you see when you look</a:t>
            </a:r>
            <a:br>
              <a:rPr lang="en-GB" altLang="en-US" dirty="0">
                <a:latin typeface="Twinkl" pitchFamily="2" charset="0"/>
              </a:rPr>
            </a:br>
            <a:r>
              <a:rPr lang="en-GB" altLang="en-US" dirty="0">
                <a:latin typeface="Twinkl" pitchFamily="2" charset="0"/>
              </a:rPr>
              <a:t>at this painting? </a:t>
            </a:r>
          </a:p>
          <a:p>
            <a:pPr marL="0" indent="0" algn="ctr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altLang="en-US" dirty="0">
                <a:latin typeface="Twinkl" pitchFamily="2" charset="0"/>
              </a:rPr>
              <a:t>How has the painting been made? </a:t>
            </a:r>
          </a:p>
          <a:p>
            <a:pPr marL="0" indent="0" algn="ctr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altLang="en-US" dirty="0">
                <a:latin typeface="Twinkl" pitchFamily="2" charset="0"/>
              </a:rPr>
              <a:t>What kind of colours does Kandinsky use?</a:t>
            </a:r>
          </a:p>
          <a:p>
            <a:pPr marL="0" indent="0" algn="ctr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altLang="en-US" dirty="0">
                <a:latin typeface="Twinkl" pitchFamily="2" charset="0"/>
              </a:rPr>
              <a:t>How would you describe these colours? </a:t>
            </a:r>
          </a:p>
          <a:p>
            <a:pPr marL="0" indent="0" algn="ctr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altLang="en-US" dirty="0">
                <a:latin typeface="Twinkl" pitchFamily="2" charset="0"/>
              </a:rPr>
              <a:t>What shapes can you see? </a:t>
            </a:r>
          </a:p>
          <a:p>
            <a:pPr marL="0" indent="0" algn="ctr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altLang="en-US" dirty="0">
                <a:latin typeface="Twinkl" pitchFamily="2" charset="0"/>
              </a:rPr>
              <a:t>What kind of lines can you see? </a:t>
            </a:r>
          </a:p>
          <a:p>
            <a:pPr marL="0" indent="0" algn="ctr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altLang="en-US" dirty="0">
                <a:latin typeface="Twinkl" pitchFamily="2" charset="0"/>
              </a:rPr>
              <a:t>How do you think Kandinsky was feeling when he painted this? </a:t>
            </a:r>
          </a:p>
          <a:p>
            <a:pPr marL="0" indent="0" algn="ctr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altLang="en-US" dirty="0">
                <a:latin typeface="Twinkl" pitchFamily="2" charset="0"/>
              </a:rPr>
              <a:t>How does the painting make you feel?</a:t>
            </a:r>
          </a:p>
          <a:p>
            <a:pPr marL="0" indent="0" algn="ctr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altLang="en-US" dirty="0">
                <a:latin typeface="Twinkl" pitchFamily="2" charset="0"/>
              </a:rPr>
              <a:t>Do you like it? Why?</a:t>
            </a:r>
          </a:p>
        </p:txBody>
      </p:sp>
      <p:sp>
        <p:nvSpPr>
          <p:cNvPr id="28676" name="Title 3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altLang="en-US" sz="3200" dirty="0">
                <a:latin typeface="Twinkl" pitchFamily="2" charset="0"/>
              </a:rPr>
              <a:t>Looking at Abstract Art:</a:t>
            </a:r>
            <a:br>
              <a:rPr lang="en-GB" altLang="en-US" sz="3200" dirty="0">
                <a:latin typeface="Twinkl" pitchFamily="2" charset="0"/>
              </a:rPr>
            </a:br>
            <a:r>
              <a:rPr lang="en-GB" altLang="en-US" sz="3200" dirty="0">
                <a:latin typeface="Twinkl" pitchFamily="2" charset="0"/>
              </a:rPr>
              <a:t>Colour Studies: Squares with </a:t>
            </a:r>
            <a:br>
              <a:rPr lang="en-GB" altLang="en-US" sz="3200" dirty="0">
                <a:latin typeface="Twinkl" pitchFamily="2" charset="0"/>
              </a:rPr>
            </a:br>
            <a:r>
              <a:rPr lang="en-GB" altLang="en-US" sz="3200" dirty="0">
                <a:latin typeface="Twinkl" pitchFamily="2" charset="0"/>
              </a:rPr>
              <a:t>Concentric Circles (1913)</a:t>
            </a:r>
          </a:p>
        </p:txBody>
      </p:sp>
      <p:pic>
        <p:nvPicPr>
          <p:cNvPr id="26629" name="Talking Partner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"/>
          <p:cNvPicPr>
            <a:picLocks noChangeAspect="1"/>
          </p:cNvPicPr>
          <p:nvPr/>
        </p:nvPicPr>
        <p:blipFill>
          <a:blip r:embed="rId3" cstate="print"/>
          <a:srcRect l="7083" t="7060" r="7523" b="6961"/>
          <a:stretch>
            <a:fillRect/>
          </a:stretch>
        </p:blipFill>
        <p:spPr bwMode="auto">
          <a:xfrm>
            <a:off x="842963" y="2573338"/>
            <a:ext cx="377190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21"/>
          <p:cNvSpPr txBox="1">
            <a:spLocks noChangeArrowheads="1"/>
          </p:cNvSpPr>
          <p:nvPr/>
        </p:nvSpPr>
        <p:spPr bwMode="auto">
          <a:xfrm>
            <a:off x="2678113" y="6248400"/>
            <a:ext cx="3787775" cy="9683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altLang="en-US" sz="500" dirty="0">
                <a:solidFill>
                  <a:schemeClr val="bg1">
                    <a:lumMod val="75000"/>
                  </a:schemeClr>
                </a:solidFill>
                <a:latin typeface="BPreplay" panose="02000503000000020004" pitchFamily="50" charset="0"/>
              </a:rPr>
              <a:t>Photo courtesy of </a:t>
            </a:r>
            <a:r>
              <a:rPr lang="en-GB" altLang="en-US" sz="500" dirty="0" err="1">
                <a:solidFill>
                  <a:schemeClr val="bg1">
                    <a:lumMod val="75000"/>
                  </a:schemeClr>
                </a:solidFill>
                <a:latin typeface="BPreplay" panose="02000503000000020004" pitchFamily="50" charset="0"/>
              </a:rPr>
              <a:t>NailsandNoms</a:t>
            </a:r>
            <a:r>
              <a:rPr lang="en-GB" altLang="en-US" sz="500" dirty="0">
                <a:solidFill>
                  <a:schemeClr val="bg1">
                    <a:lumMod val="75000"/>
                  </a:schemeClr>
                </a:solidFill>
                <a:latin typeface="BPreplay" panose="02000503000000020004" pitchFamily="50" charset="0"/>
              </a:rPr>
              <a:t> (@flickr.com) - granted under creative commons licence – attribution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55650" y="1909763"/>
            <a:ext cx="7632700" cy="4175125"/>
          </a:xfrm>
          <a:prstGeom prst="roundRect">
            <a:avLst>
              <a:gd name="adj" fmla="val 4934"/>
            </a:avLst>
          </a:prstGeom>
          <a:solidFill>
            <a:schemeClr val="bg1"/>
          </a:solidFill>
          <a:ln w="28575">
            <a:solidFill>
              <a:srgbClr val="F8DC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ysClr val="windowText" lastClr="000000"/>
              </a:solidFill>
            </a:endParaRPr>
          </a:p>
        </p:txBody>
      </p:sp>
      <p:sp>
        <p:nvSpPr>
          <p:cNvPr id="28676" name="Title 3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GB" altLang="en-US" sz="3200" dirty="0" smtClean="0">
                <a:latin typeface="Twinkl" pitchFamily="2" charset="0"/>
              </a:rPr>
              <a:t>You are going to draw or paint either one of these.</a:t>
            </a:r>
            <a:endParaRPr lang="en-GB" altLang="en-US" sz="3200" dirty="0">
              <a:latin typeface="Twinkl" pitchFamily="2" charset="0"/>
            </a:endParaRPr>
          </a:p>
        </p:txBody>
      </p:sp>
      <p:pic>
        <p:nvPicPr>
          <p:cNvPr id="26630" name="Picture 6"/>
          <p:cNvPicPr>
            <a:picLocks noChangeAspect="1"/>
          </p:cNvPicPr>
          <p:nvPr/>
        </p:nvPicPr>
        <p:blipFill>
          <a:blip r:embed="rId2" cstate="print"/>
          <a:srcRect l="7083" t="7060" r="7523" b="6961"/>
          <a:stretch>
            <a:fillRect/>
          </a:stretch>
        </p:blipFill>
        <p:spPr bwMode="auto">
          <a:xfrm>
            <a:off x="842963" y="2573338"/>
            <a:ext cx="377190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21"/>
          <p:cNvSpPr txBox="1">
            <a:spLocks noChangeArrowheads="1"/>
          </p:cNvSpPr>
          <p:nvPr/>
        </p:nvSpPr>
        <p:spPr bwMode="auto">
          <a:xfrm>
            <a:off x="2678113" y="6248400"/>
            <a:ext cx="3787775" cy="9683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altLang="en-US" sz="500" dirty="0">
                <a:solidFill>
                  <a:schemeClr val="bg1">
                    <a:lumMod val="75000"/>
                  </a:schemeClr>
                </a:solidFill>
                <a:latin typeface="BPreplay" panose="02000503000000020004" pitchFamily="50" charset="0"/>
              </a:rPr>
              <a:t>Photo courtesy of </a:t>
            </a:r>
            <a:r>
              <a:rPr lang="en-GB" altLang="en-US" sz="500" dirty="0" err="1">
                <a:solidFill>
                  <a:schemeClr val="bg1">
                    <a:lumMod val="75000"/>
                  </a:schemeClr>
                </a:solidFill>
                <a:latin typeface="BPreplay" panose="02000503000000020004" pitchFamily="50" charset="0"/>
              </a:rPr>
              <a:t>NailsandNoms</a:t>
            </a:r>
            <a:r>
              <a:rPr lang="en-GB" altLang="en-US" sz="500" dirty="0">
                <a:solidFill>
                  <a:schemeClr val="bg1">
                    <a:lumMod val="75000"/>
                  </a:schemeClr>
                </a:solidFill>
                <a:latin typeface="BPreplay" panose="02000503000000020004" pitchFamily="50" charset="0"/>
              </a:rPr>
              <a:t> (@flickr.com) - granted under creative commons licence – attribution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4662" y="2219974"/>
            <a:ext cx="2763400" cy="3566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ounded Rectangle 47"/>
          <p:cNvSpPr/>
          <p:nvPr/>
        </p:nvSpPr>
        <p:spPr>
          <a:xfrm>
            <a:off x="755650" y="1682750"/>
            <a:ext cx="7632700" cy="4402138"/>
          </a:xfrm>
          <a:prstGeom prst="roundRect">
            <a:avLst>
              <a:gd name="adj" fmla="val 4934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ysClr val="windowText" lastClr="000000"/>
              </a:solidFill>
            </a:endParaRPr>
          </a:p>
        </p:txBody>
      </p:sp>
      <p:sp>
        <p:nvSpPr>
          <p:cNvPr id="27651" name="Content Placeholder 6"/>
          <p:cNvSpPr>
            <a:spLocks/>
          </p:cNvSpPr>
          <p:nvPr/>
        </p:nvSpPr>
        <p:spPr bwMode="auto">
          <a:xfrm>
            <a:off x="2347913" y="1465263"/>
            <a:ext cx="4448175" cy="2128837"/>
          </a:xfrm>
          <a:prstGeom prst="roundRect">
            <a:avLst>
              <a:gd name="adj" fmla="val 2583"/>
            </a:avLst>
          </a:prstGeom>
          <a:noFill/>
          <a:ln w="25400">
            <a:noFill/>
            <a:round/>
            <a:headEnd/>
            <a:tailEnd/>
          </a:ln>
        </p:spPr>
        <p:txBody>
          <a:bodyPr lIns="252000" tIns="252000" rIns="252000" bIns="252000"/>
          <a:lstStyle/>
          <a:p>
            <a:pPr algn="ctr" eaLnBrk="1" hangingPunct="1">
              <a:lnSpc>
                <a:spcPct val="120000"/>
              </a:lnSpc>
              <a:spcBef>
                <a:spcPts val="1000"/>
              </a:spcBef>
              <a:buFont typeface="Arial" charset="0"/>
              <a:buNone/>
            </a:pPr>
            <a:r>
              <a:rPr lang="en-GB" altLang="en-US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You will need…</a:t>
            </a:r>
          </a:p>
        </p:txBody>
      </p:sp>
      <p:sp>
        <p:nvSpPr>
          <p:cNvPr id="27652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357313"/>
          </a:xfrm>
        </p:spPr>
        <p:txBody>
          <a:bodyPr/>
          <a:lstStyle/>
          <a:p>
            <a:pPr algn="ctr" eaLnBrk="1" hangingPunct="1"/>
            <a:r>
              <a:rPr lang="en-GB" altLang="en-US" smtClean="0">
                <a:latin typeface="Twinkl" pitchFamily="2" charset="0"/>
              </a:rPr>
              <a:t>Kandinsky Circle Painting </a:t>
            </a:r>
          </a:p>
        </p:txBody>
      </p:sp>
      <p:pic>
        <p:nvPicPr>
          <p:cNvPr id="27653" name="Individual Work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Content Placeholder 6"/>
          <p:cNvSpPr txBox="1">
            <a:spLocks/>
          </p:cNvSpPr>
          <p:nvPr/>
        </p:nvSpPr>
        <p:spPr>
          <a:xfrm>
            <a:off x="755650" y="3506788"/>
            <a:ext cx="7632700" cy="2578100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lIns="252000" tIns="252000" rIns="252000" bIns="25200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auto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altLang="en-US" dirty="0">
                <a:latin typeface="Twinkl" pitchFamily="2" charset="0"/>
              </a:rPr>
              <a:t>Experiment with mixing colours together. Use white to make them lighter, and black to make them darker. Practice until you have lots of colours that you like.  </a:t>
            </a:r>
          </a:p>
          <a:p>
            <a:pPr marL="342900" indent="-342900" fontAlgn="auto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altLang="en-US" dirty="0">
                <a:latin typeface="Twinkl" pitchFamily="2" charset="0"/>
              </a:rPr>
              <a:t>In each square of your template, paint a dot. Use a different colour for each one.  </a:t>
            </a:r>
          </a:p>
          <a:p>
            <a:pPr marL="342900" indent="-342900" fontAlgn="auto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altLang="en-US" dirty="0">
                <a:latin typeface="Twinkl" pitchFamily="2" charset="0"/>
              </a:rPr>
              <a:t>Remember: Swish, wipe and blot!</a:t>
            </a:r>
          </a:p>
          <a:p>
            <a:pPr marL="342900" indent="-342900" fontAlgn="auto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altLang="en-US" dirty="0">
                <a:latin typeface="Twinkl" pitchFamily="2" charset="0"/>
              </a:rPr>
              <a:t>Round each dot, paint a circle in a different colour. </a:t>
            </a:r>
          </a:p>
          <a:p>
            <a:pPr marL="342900" indent="-342900" fontAlgn="auto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altLang="en-US" dirty="0">
                <a:latin typeface="Twinkl" pitchFamily="2" charset="0"/>
              </a:rPr>
              <a:t>Round each circle, paint an even bigger circle in a new colour. </a:t>
            </a:r>
          </a:p>
          <a:p>
            <a:pPr marL="342900" indent="-342900" fontAlgn="auto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altLang="en-US" dirty="0">
                <a:latin typeface="Twinkl" pitchFamily="2" charset="0"/>
              </a:rPr>
              <a:t>Finally, fill in any white space you have left in each square in another colour. </a:t>
            </a:r>
          </a:p>
        </p:txBody>
      </p:sp>
      <p:sp>
        <p:nvSpPr>
          <p:cNvPr id="35" name="Oval 34"/>
          <p:cNvSpPr/>
          <p:nvPr/>
        </p:nvSpPr>
        <p:spPr>
          <a:xfrm>
            <a:off x="5199063" y="2166938"/>
            <a:ext cx="1079500" cy="1077912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4" name="Oval 33"/>
          <p:cNvSpPr/>
          <p:nvPr/>
        </p:nvSpPr>
        <p:spPr>
          <a:xfrm>
            <a:off x="1720850" y="2166938"/>
            <a:ext cx="1077913" cy="1077912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2879725" y="2166938"/>
            <a:ext cx="1079500" cy="1077912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4040188" y="2166938"/>
            <a:ext cx="1077912" cy="1077912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7659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3363" y="2203450"/>
            <a:ext cx="677862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60" name="TextBox 42"/>
          <p:cNvSpPr txBox="1">
            <a:spLocks noChangeArrowheads="1"/>
          </p:cNvSpPr>
          <p:nvPr/>
        </p:nvSpPr>
        <p:spPr bwMode="auto">
          <a:xfrm>
            <a:off x="1450975" y="3279775"/>
            <a:ext cx="161766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GB" altLang="en-US" sz="1000"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A3 painting template</a:t>
            </a:r>
          </a:p>
        </p:txBody>
      </p:sp>
      <p:sp>
        <p:nvSpPr>
          <p:cNvPr id="27661" name="TextBox 43"/>
          <p:cNvSpPr txBox="1">
            <a:spLocks noChangeArrowheads="1"/>
          </p:cNvSpPr>
          <p:nvPr/>
        </p:nvSpPr>
        <p:spPr bwMode="auto">
          <a:xfrm>
            <a:off x="2609850" y="3203575"/>
            <a:ext cx="1619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GB" altLang="en-US" sz="1000"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Paint in lots</a:t>
            </a:r>
          </a:p>
          <a:p>
            <a:pPr algn="ctr" eaLnBrk="1" hangingPunct="1"/>
            <a:r>
              <a:rPr lang="en-GB" altLang="en-US" sz="1000"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of colours</a:t>
            </a:r>
          </a:p>
        </p:txBody>
      </p:sp>
      <p:sp>
        <p:nvSpPr>
          <p:cNvPr id="27662" name="TextBox 44"/>
          <p:cNvSpPr txBox="1">
            <a:spLocks noChangeArrowheads="1"/>
          </p:cNvSpPr>
          <p:nvPr/>
        </p:nvSpPr>
        <p:spPr bwMode="auto">
          <a:xfrm>
            <a:off x="3770313" y="3279775"/>
            <a:ext cx="16176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GB" altLang="en-US" sz="1000"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Brushes</a:t>
            </a:r>
          </a:p>
        </p:txBody>
      </p:sp>
      <p:sp>
        <p:nvSpPr>
          <p:cNvPr id="27663" name="TextBox 46"/>
          <p:cNvSpPr txBox="1">
            <a:spLocks noChangeArrowheads="1"/>
          </p:cNvSpPr>
          <p:nvPr/>
        </p:nvSpPr>
        <p:spPr bwMode="auto">
          <a:xfrm>
            <a:off x="4784725" y="3279775"/>
            <a:ext cx="190976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GB" altLang="en-US" sz="1000"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Water</a:t>
            </a:r>
          </a:p>
        </p:txBody>
      </p:sp>
      <p:sp>
        <p:nvSpPr>
          <p:cNvPr id="28" name="Oval 27"/>
          <p:cNvSpPr/>
          <p:nvPr/>
        </p:nvSpPr>
        <p:spPr>
          <a:xfrm>
            <a:off x="6359525" y="2166938"/>
            <a:ext cx="1077913" cy="1077912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7665" name="TextBox 30"/>
          <p:cNvSpPr txBox="1">
            <a:spLocks noChangeArrowheads="1"/>
          </p:cNvSpPr>
          <p:nvPr/>
        </p:nvSpPr>
        <p:spPr bwMode="auto">
          <a:xfrm>
            <a:off x="5969000" y="3279775"/>
            <a:ext cx="190976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GB" altLang="en-US" sz="1000"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A rag</a:t>
            </a:r>
          </a:p>
        </p:txBody>
      </p:sp>
      <p:pic>
        <p:nvPicPr>
          <p:cNvPr id="27666" name="Picture 1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6838" y="2417763"/>
            <a:ext cx="95885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7" name="Picture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1488" y="2328863"/>
            <a:ext cx="5715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8" name="Picture 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54375" y="2532063"/>
            <a:ext cx="5286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9" name="Picture 14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49575" y="2266950"/>
            <a:ext cx="53975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0" name="Picture 13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4350" y="2449513"/>
            <a:ext cx="604838" cy="75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1" name="Picture 15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7188890">
            <a:off x="3185319" y="2186782"/>
            <a:ext cx="66833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2" name="Picture 2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25788" y="2203450"/>
            <a:ext cx="557212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5085704">
            <a:off x="1982787" y="2295526"/>
            <a:ext cx="555625" cy="787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ounded Rectangle 47"/>
          <p:cNvSpPr/>
          <p:nvPr/>
        </p:nvSpPr>
        <p:spPr>
          <a:xfrm>
            <a:off x="755650" y="1682750"/>
            <a:ext cx="7632700" cy="4402138"/>
          </a:xfrm>
          <a:prstGeom prst="roundRect">
            <a:avLst>
              <a:gd name="adj" fmla="val 4934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ysClr val="windowText" lastClr="000000"/>
              </a:solidFill>
            </a:endParaRPr>
          </a:p>
        </p:txBody>
      </p:sp>
      <p:sp>
        <p:nvSpPr>
          <p:cNvPr id="27651" name="Content Placeholder 6"/>
          <p:cNvSpPr>
            <a:spLocks/>
          </p:cNvSpPr>
          <p:nvPr/>
        </p:nvSpPr>
        <p:spPr bwMode="auto">
          <a:xfrm>
            <a:off x="2347913" y="1465263"/>
            <a:ext cx="4448175" cy="2128837"/>
          </a:xfrm>
          <a:prstGeom prst="roundRect">
            <a:avLst>
              <a:gd name="adj" fmla="val 2583"/>
            </a:avLst>
          </a:prstGeom>
          <a:noFill/>
          <a:ln w="25400">
            <a:noFill/>
            <a:round/>
            <a:headEnd/>
            <a:tailEnd/>
          </a:ln>
        </p:spPr>
        <p:txBody>
          <a:bodyPr lIns="252000" tIns="252000" rIns="252000" bIns="252000"/>
          <a:lstStyle/>
          <a:p>
            <a:pPr algn="ctr" eaLnBrk="1" hangingPunct="1">
              <a:lnSpc>
                <a:spcPct val="120000"/>
              </a:lnSpc>
              <a:spcBef>
                <a:spcPts val="1000"/>
              </a:spcBef>
              <a:buFont typeface="Arial" charset="0"/>
              <a:buNone/>
            </a:pPr>
            <a:r>
              <a:rPr lang="en-GB" altLang="en-US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You will need…</a:t>
            </a:r>
          </a:p>
        </p:txBody>
      </p:sp>
      <p:sp>
        <p:nvSpPr>
          <p:cNvPr id="27652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357313"/>
          </a:xfrm>
        </p:spPr>
        <p:txBody>
          <a:bodyPr/>
          <a:lstStyle/>
          <a:p>
            <a:pPr algn="ctr" eaLnBrk="1" hangingPunct="1"/>
            <a:r>
              <a:rPr lang="en-GB" altLang="en-US" dirty="0" smtClean="0">
                <a:latin typeface="Twinkl" pitchFamily="2" charset="0"/>
              </a:rPr>
              <a:t>Kandinsky Style Tree </a:t>
            </a:r>
            <a:r>
              <a:rPr lang="en-GB" altLang="en-US" dirty="0" smtClean="0">
                <a:latin typeface="Twinkl" pitchFamily="2" charset="0"/>
              </a:rPr>
              <a:t>Painting </a:t>
            </a:r>
          </a:p>
        </p:txBody>
      </p:sp>
      <p:pic>
        <p:nvPicPr>
          <p:cNvPr id="27653" name="Individual Work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Content Placeholder 6"/>
          <p:cNvSpPr txBox="1">
            <a:spLocks/>
          </p:cNvSpPr>
          <p:nvPr/>
        </p:nvSpPr>
        <p:spPr>
          <a:xfrm>
            <a:off x="755650" y="3506788"/>
            <a:ext cx="7632700" cy="2578100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lIns="252000" tIns="252000" rIns="252000" bIns="25200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auto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altLang="en-US" dirty="0" smtClean="0">
                <a:latin typeface="Twinkl" pitchFamily="2" charset="0"/>
              </a:rPr>
              <a:t>Sketch a tree trunk.</a:t>
            </a:r>
            <a:endParaRPr lang="en-GB" altLang="en-US" dirty="0">
              <a:latin typeface="Twinkl" pitchFamily="2" charset="0"/>
            </a:endParaRPr>
          </a:p>
          <a:p>
            <a:pPr marL="342900" indent="-342900" fontAlgn="auto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altLang="en-US" dirty="0" smtClean="0">
                <a:latin typeface="Twinkl" pitchFamily="2" charset="0"/>
              </a:rPr>
              <a:t>On each of the branches, paint or draw </a:t>
            </a:r>
            <a:r>
              <a:rPr lang="en-GB" altLang="en-US" dirty="0">
                <a:latin typeface="Twinkl" pitchFamily="2" charset="0"/>
              </a:rPr>
              <a:t>a dot. </a:t>
            </a:r>
            <a:r>
              <a:rPr lang="en-GB" altLang="en-US" dirty="0">
                <a:latin typeface="Twinkl" pitchFamily="2" charset="0"/>
              </a:rPr>
              <a:t>Use a different colour for each one.  </a:t>
            </a:r>
          </a:p>
          <a:p>
            <a:pPr marL="342900" indent="-342900" fontAlgn="auto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altLang="en-US" dirty="0">
                <a:latin typeface="Twinkl" pitchFamily="2" charset="0"/>
              </a:rPr>
              <a:t>Remember: Swish, wipe and blot!</a:t>
            </a:r>
          </a:p>
          <a:p>
            <a:pPr marL="342900" indent="-342900" fontAlgn="auto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altLang="en-US" dirty="0">
                <a:latin typeface="Twinkl" pitchFamily="2" charset="0"/>
              </a:rPr>
              <a:t>Round each dot, paint a circle in a different colour. </a:t>
            </a:r>
          </a:p>
          <a:p>
            <a:pPr marL="342900" indent="-342900" fontAlgn="auto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altLang="en-US" dirty="0">
                <a:latin typeface="Twinkl" pitchFamily="2" charset="0"/>
              </a:rPr>
              <a:t>Round each circle, paint an even bigger circle in a new colour. </a:t>
            </a:r>
          </a:p>
          <a:p>
            <a:pPr marL="342900" indent="-342900" fontAlgn="auto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altLang="en-US" dirty="0">
                <a:latin typeface="Twinkl" pitchFamily="2" charset="0"/>
              </a:rPr>
              <a:t>Finally, fill in any white space you have left </a:t>
            </a:r>
            <a:r>
              <a:rPr lang="en-GB" altLang="en-US" dirty="0" smtClean="0">
                <a:latin typeface="Twinkl" pitchFamily="2" charset="0"/>
              </a:rPr>
              <a:t>in the background colour</a:t>
            </a:r>
            <a:r>
              <a:rPr lang="en-GB" altLang="en-US" dirty="0">
                <a:latin typeface="Twinkl" pitchFamily="2" charset="0"/>
              </a:rPr>
              <a:t>. </a:t>
            </a:r>
            <a:endParaRPr lang="en-GB" altLang="en-US" dirty="0">
              <a:latin typeface="Twinkl" pitchFamily="2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5199063" y="2166938"/>
            <a:ext cx="1079500" cy="1077912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4" name="Oval 33"/>
          <p:cNvSpPr/>
          <p:nvPr/>
        </p:nvSpPr>
        <p:spPr>
          <a:xfrm>
            <a:off x="1720850" y="2166938"/>
            <a:ext cx="1077913" cy="1077912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2879725" y="2166938"/>
            <a:ext cx="1079500" cy="1077912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4040188" y="2166938"/>
            <a:ext cx="1077912" cy="1077912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7659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3363" y="2203450"/>
            <a:ext cx="677862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60" name="TextBox 42"/>
          <p:cNvSpPr txBox="1">
            <a:spLocks noChangeArrowheads="1"/>
          </p:cNvSpPr>
          <p:nvPr/>
        </p:nvSpPr>
        <p:spPr bwMode="auto">
          <a:xfrm>
            <a:off x="1450975" y="3279775"/>
            <a:ext cx="161766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GB" altLang="en-US" sz="1000" dirty="0" smtClean="0"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Paper</a:t>
            </a:r>
            <a:endParaRPr lang="en-GB" altLang="en-US" sz="1000" dirty="0">
              <a:latin typeface="Twinkl" pitchFamily="2" charset="0"/>
              <a:ea typeface="Sassoon Infant Rg" pitchFamily="50" charset="0"/>
              <a:cs typeface="Sassoon Infant Rg" pitchFamily="50" charset="0"/>
            </a:endParaRPr>
          </a:p>
        </p:txBody>
      </p:sp>
      <p:sp>
        <p:nvSpPr>
          <p:cNvPr id="27661" name="TextBox 43"/>
          <p:cNvSpPr txBox="1">
            <a:spLocks noChangeArrowheads="1"/>
          </p:cNvSpPr>
          <p:nvPr/>
        </p:nvSpPr>
        <p:spPr bwMode="auto">
          <a:xfrm>
            <a:off x="2609850" y="3203575"/>
            <a:ext cx="1619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GB" altLang="en-US" sz="1000"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Paint in lots</a:t>
            </a:r>
          </a:p>
          <a:p>
            <a:pPr algn="ctr" eaLnBrk="1" hangingPunct="1"/>
            <a:r>
              <a:rPr lang="en-GB" altLang="en-US" sz="1000"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of colours</a:t>
            </a:r>
          </a:p>
        </p:txBody>
      </p:sp>
      <p:sp>
        <p:nvSpPr>
          <p:cNvPr id="27662" name="TextBox 44"/>
          <p:cNvSpPr txBox="1">
            <a:spLocks noChangeArrowheads="1"/>
          </p:cNvSpPr>
          <p:nvPr/>
        </p:nvSpPr>
        <p:spPr bwMode="auto">
          <a:xfrm>
            <a:off x="3770313" y="3279775"/>
            <a:ext cx="16176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GB" altLang="en-US" sz="1000"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Brushes</a:t>
            </a:r>
          </a:p>
        </p:txBody>
      </p:sp>
      <p:sp>
        <p:nvSpPr>
          <p:cNvPr id="27663" name="TextBox 46"/>
          <p:cNvSpPr txBox="1">
            <a:spLocks noChangeArrowheads="1"/>
          </p:cNvSpPr>
          <p:nvPr/>
        </p:nvSpPr>
        <p:spPr bwMode="auto">
          <a:xfrm>
            <a:off x="4784725" y="3279775"/>
            <a:ext cx="190976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GB" altLang="en-US" sz="1000"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Water</a:t>
            </a:r>
          </a:p>
        </p:txBody>
      </p:sp>
      <p:sp>
        <p:nvSpPr>
          <p:cNvPr id="28" name="Oval 27"/>
          <p:cNvSpPr/>
          <p:nvPr/>
        </p:nvSpPr>
        <p:spPr>
          <a:xfrm>
            <a:off x="6359525" y="2166938"/>
            <a:ext cx="1077913" cy="1077912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7665" name="TextBox 30"/>
          <p:cNvSpPr txBox="1">
            <a:spLocks noChangeArrowheads="1"/>
          </p:cNvSpPr>
          <p:nvPr/>
        </p:nvSpPr>
        <p:spPr bwMode="auto">
          <a:xfrm>
            <a:off x="5969000" y="3279775"/>
            <a:ext cx="190976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GB" altLang="en-US" sz="1000"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A rag</a:t>
            </a:r>
          </a:p>
        </p:txBody>
      </p:sp>
      <p:pic>
        <p:nvPicPr>
          <p:cNvPr id="27666" name="Picture 1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6838" y="2417763"/>
            <a:ext cx="95885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7" name="Picture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1488" y="2328863"/>
            <a:ext cx="5715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8" name="Picture 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54375" y="2532063"/>
            <a:ext cx="5286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9" name="Picture 14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49575" y="2266950"/>
            <a:ext cx="53975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0" name="Picture 13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4350" y="2449513"/>
            <a:ext cx="604838" cy="75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1" name="Picture 15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7188890">
            <a:off x="3185319" y="2186782"/>
            <a:ext cx="66833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2" name="Picture 2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25788" y="2203450"/>
            <a:ext cx="557212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5085704">
            <a:off x="1982787" y="2295526"/>
            <a:ext cx="555625" cy="787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357313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What a good circle </a:t>
            </a:r>
            <a:br>
              <a:rPr lang="en-GB" dirty="0">
                <a:latin typeface="Twinkl" pitchFamily="2" charset="0"/>
              </a:rPr>
            </a:br>
            <a:r>
              <a:rPr lang="en-GB" dirty="0">
                <a:latin typeface="Twinkl" pitchFamily="2" charset="0"/>
              </a:rPr>
              <a:t>painting looks like…</a:t>
            </a:r>
          </a:p>
        </p:txBody>
      </p:sp>
      <p:pic>
        <p:nvPicPr>
          <p:cNvPr id="28675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8900" y="1778000"/>
            <a:ext cx="6426200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755650" y="1747838"/>
            <a:ext cx="7632700" cy="4337050"/>
          </a:xfrm>
          <a:prstGeom prst="roundRect">
            <a:avLst>
              <a:gd name="adj" fmla="val 4934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ysClr val="windowText" lastClr="000000"/>
              </a:solidFill>
            </a:endParaRPr>
          </a:p>
        </p:txBody>
      </p:sp>
      <p:pic>
        <p:nvPicPr>
          <p:cNvPr id="29699" name="Picture 1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4297858">
            <a:off x="3062288" y="1443038"/>
            <a:ext cx="3760787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4809393">
            <a:off x="1942306" y="1570832"/>
            <a:ext cx="3760787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5755103">
            <a:off x="3989388" y="1443038"/>
            <a:ext cx="3760787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357313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dirty="0" smtClean="0">
                <a:latin typeface="Twinkl" pitchFamily="2" charset="0"/>
              </a:rPr>
              <a:t>Celebrating Your </a:t>
            </a:r>
            <a:r>
              <a:rPr lang="en-GB" dirty="0">
                <a:latin typeface="Twinkl" pitchFamily="2" charset="0"/>
              </a:rPr>
              <a:t>Artwork</a:t>
            </a:r>
            <a:r>
              <a:rPr lang="en-GB" dirty="0" smtClean="0">
                <a:latin typeface="Twinkl" pitchFamily="2" charset="0"/>
              </a:rPr>
              <a:t>!</a:t>
            </a:r>
            <a:br>
              <a:rPr lang="en-GB" dirty="0" smtClean="0">
                <a:latin typeface="Twinkl" pitchFamily="2" charset="0"/>
              </a:rPr>
            </a:br>
            <a:r>
              <a:rPr lang="en-GB" dirty="0" smtClean="0">
                <a:latin typeface="Twinkl" pitchFamily="2" charset="0"/>
              </a:rPr>
              <a:t>Share your picture with Mr Noyes</a:t>
            </a:r>
            <a:endParaRPr lang="en-GB" dirty="0">
              <a:latin typeface="Twinkl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295525" y="1747838"/>
            <a:ext cx="4543425" cy="4337050"/>
          </a:xfrm>
          <a:prstGeom prst="roundRect">
            <a:avLst>
              <a:gd name="adj" fmla="val 4934"/>
            </a:avLst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smtClean="0">
                <a:solidFill>
                  <a:sysClr val="windowText" lastClr="000000"/>
                </a:solidFill>
                <a:latin typeface="Twinkl" pitchFamily="2" charset="0"/>
              </a:rPr>
              <a:t>Look at the painting or drawing that you have created</a:t>
            </a:r>
            <a:r>
              <a:rPr lang="en-GB" dirty="0">
                <a:solidFill>
                  <a:sysClr val="windowText" lastClr="000000"/>
                </a:solidFill>
                <a:latin typeface="Twinkl" pitchFamily="2" charset="0"/>
              </a:rPr>
              <a:t>.</a:t>
            </a:r>
            <a:endParaRPr lang="en-GB" dirty="0">
              <a:solidFill>
                <a:sysClr val="windowText" lastClr="000000"/>
              </a:solidFill>
              <a:latin typeface="Twinkl" pitchFamily="2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ysClr val="windowText" lastClr="000000"/>
              </a:solidFill>
              <a:latin typeface="Twinkl" pitchFamily="2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  <a:latin typeface="Twinkl" pitchFamily="2" charset="0"/>
              </a:rPr>
              <a:t>Think about your painting.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  <a:latin typeface="Twinkl" pitchFamily="2" charset="0"/>
              </a:rPr>
              <a:t>What feeling do you think that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  <a:latin typeface="Twinkl" pitchFamily="2" charset="0"/>
              </a:rPr>
              <a:t>your painting shows?</a:t>
            </a:r>
          </a:p>
        </p:txBody>
      </p:sp>
      <p:pic>
        <p:nvPicPr>
          <p:cNvPr id="29704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50" y="1930400"/>
            <a:ext cx="1381125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2513" y="1930400"/>
            <a:ext cx="1552575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3775" y="2200275"/>
            <a:ext cx="4616450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itle 5"/>
          <p:cNvSpPr>
            <a:spLocks/>
          </p:cNvSpPr>
          <p:nvPr/>
        </p:nvSpPr>
        <p:spPr bwMode="auto">
          <a:xfrm>
            <a:off x="457200" y="428625"/>
            <a:ext cx="8220075" cy="1414463"/>
          </a:xfrm>
          <a:prstGeom prst="roundRect">
            <a:avLst>
              <a:gd name="adj" fmla="val 9639"/>
            </a:avLst>
          </a:prstGeom>
          <a:noFill/>
          <a:ln w="25400">
            <a:noFill/>
            <a:round/>
            <a:headEnd/>
            <a:tailEnd/>
          </a:ln>
        </p:spPr>
        <p:txBody>
          <a:bodyPr lIns="252000" tIns="252000" rIns="252000" bIns="252000" anchor="ctr" anchorCtr="1"/>
          <a:lstStyle/>
          <a:p>
            <a:pPr eaLnBrk="1" hangingPunct="1">
              <a:lnSpc>
                <a:spcPct val="90000"/>
              </a:lnSpc>
            </a:pPr>
            <a:r>
              <a:rPr lang="en-GB" altLang="en-US" sz="4000" b="1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Colour Mixing</a:t>
            </a:r>
          </a:p>
        </p:txBody>
      </p:sp>
      <p:pic>
        <p:nvPicPr>
          <p:cNvPr id="8196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0" y="1628775"/>
            <a:ext cx="3397250" cy="407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357313"/>
          </a:xfrm>
        </p:spPr>
        <p:txBody>
          <a:bodyPr/>
          <a:lstStyle/>
          <a:p>
            <a:pPr eaLnBrk="1" hangingPunct="1"/>
            <a:r>
              <a:rPr lang="en-GB" altLang="en-US" smtClean="0">
                <a:latin typeface="Twinkl" pitchFamily="2" charset="0"/>
              </a:rPr>
              <a:t>Primary Colours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62914" y="2166904"/>
            <a:ext cx="2725436" cy="2725436"/>
          </a:xfrm>
        </p:spPr>
      </p:pic>
      <p:pic>
        <p:nvPicPr>
          <p:cNvPr id="10244" name="Picture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6038" y="1795463"/>
            <a:ext cx="1500187" cy="429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1"/>
          <p:cNvSpPr/>
          <p:nvPr/>
        </p:nvSpPr>
        <p:spPr>
          <a:xfrm>
            <a:off x="823913" y="2166938"/>
            <a:ext cx="2725737" cy="2725737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246" name="TextBox 2"/>
          <p:cNvSpPr txBox="1">
            <a:spLocks noChangeArrowheads="1"/>
          </p:cNvSpPr>
          <p:nvPr/>
        </p:nvSpPr>
        <p:spPr bwMode="auto">
          <a:xfrm>
            <a:off x="1406525" y="2928938"/>
            <a:ext cx="156051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GB" altLang="en-US" dirty="0" smtClean="0"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These are the </a:t>
            </a:r>
            <a:r>
              <a:rPr lang="en-GB" altLang="en-US" b="1" dirty="0"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primary</a:t>
            </a:r>
            <a:r>
              <a:rPr lang="en-GB" altLang="en-US" dirty="0"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 colours.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357313"/>
          </a:xfrm>
        </p:spPr>
        <p:txBody>
          <a:bodyPr/>
          <a:lstStyle/>
          <a:p>
            <a:pPr eaLnBrk="1" hangingPunct="1"/>
            <a:r>
              <a:rPr lang="en-GB" altLang="en-US" smtClean="0">
                <a:latin typeface="Twinkl" pitchFamily="2" charset="0"/>
              </a:rPr>
              <a:t>Secondary Colours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62914" y="2166903"/>
            <a:ext cx="2725436" cy="2725436"/>
          </a:xfrm>
        </p:spPr>
      </p:pic>
      <p:sp>
        <p:nvSpPr>
          <p:cNvPr id="12" name="Oval 11"/>
          <p:cNvSpPr/>
          <p:nvPr/>
        </p:nvSpPr>
        <p:spPr>
          <a:xfrm>
            <a:off x="823913" y="2166938"/>
            <a:ext cx="2725737" cy="2725737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269" name="TextBox 12"/>
          <p:cNvSpPr txBox="1">
            <a:spLocks noChangeArrowheads="1"/>
          </p:cNvSpPr>
          <p:nvPr/>
        </p:nvSpPr>
        <p:spPr bwMode="auto">
          <a:xfrm>
            <a:off x="1109663" y="2514600"/>
            <a:ext cx="215265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GB" altLang="en-US" dirty="0" smtClean="0"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These are the </a:t>
            </a:r>
            <a:r>
              <a:rPr lang="en-GB" altLang="en-US" b="1" dirty="0" smtClean="0"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secondary</a:t>
            </a:r>
            <a:r>
              <a:rPr lang="en-GB" altLang="en-US" dirty="0" smtClean="0"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 </a:t>
            </a:r>
            <a:r>
              <a:rPr lang="en-GB" altLang="en-US" dirty="0"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colours.</a:t>
            </a:r>
          </a:p>
          <a:p>
            <a:pPr algn="ctr" eaLnBrk="1" hangingPunct="1"/>
            <a:endParaRPr lang="en-GB" altLang="en-US" dirty="0">
              <a:latin typeface="Twinkl" pitchFamily="2" charset="0"/>
              <a:ea typeface="Sassoon Infant Rg" pitchFamily="50" charset="0"/>
              <a:cs typeface="Sassoon Infant Rg" pitchFamily="50" charset="0"/>
            </a:endParaRPr>
          </a:p>
          <a:p>
            <a:pPr algn="ctr" eaLnBrk="1" hangingPunct="1"/>
            <a:r>
              <a:rPr lang="en-GB" altLang="en-US" dirty="0"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You use the </a:t>
            </a:r>
          </a:p>
          <a:p>
            <a:pPr algn="ctr" eaLnBrk="1" hangingPunct="1"/>
            <a:r>
              <a:rPr lang="en-GB" altLang="en-US" b="1" dirty="0"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primary</a:t>
            </a:r>
            <a:r>
              <a:rPr lang="en-GB" altLang="en-US" dirty="0"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 colours </a:t>
            </a:r>
          </a:p>
          <a:p>
            <a:pPr algn="ctr" eaLnBrk="1" hangingPunct="1"/>
            <a:r>
              <a:rPr lang="en-GB" altLang="en-US" dirty="0"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to mix these.</a:t>
            </a:r>
          </a:p>
        </p:txBody>
      </p:sp>
      <p:pic>
        <p:nvPicPr>
          <p:cNvPr id="11270" name="Picture 1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4288" y="1901825"/>
            <a:ext cx="1635125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755650" y="1585913"/>
            <a:ext cx="7632700" cy="4498975"/>
          </a:xfrm>
          <a:prstGeom prst="roundRect">
            <a:avLst>
              <a:gd name="adj" fmla="val 4934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ysClr val="windowText" lastClr="000000"/>
              </a:solidFill>
            </a:endParaRPr>
          </a:p>
        </p:txBody>
      </p:sp>
      <p:grpSp>
        <p:nvGrpSpPr>
          <p:cNvPr id="12291" name="Group 9"/>
          <p:cNvGrpSpPr>
            <a:grpSpLocks/>
          </p:cNvGrpSpPr>
          <p:nvPr/>
        </p:nvGrpSpPr>
        <p:grpSpPr bwMode="auto">
          <a:xfrm>
            <a:off x="2339975" y="1990725"/>
            <a:ext cx="4464050" cy="3663950"/>
            <a:chOff x="2033953" y="1842924"/>
            <a:chExt cx="5063236" cy="4156856"/>
          </a:xfrm>
        </p:grpSpPr>
        <p:pic>
          <p:nvPicPr>
            <p:cNvPr id="12295" name="Picture 13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33953" y="3253634"/>
              <a:ext cx="5063236" cy="1337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6" name="Picture 14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38458" y="4664343"/>
              <a:ext cx="5054225" cy="1335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7" name="Picture 15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33953" y="1842924"/>
              <a:ext cx="5063236" cy="1337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292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357313"/>
          </a:xfrm>
        </p:spPr>
        <p:txBody>
          <a:bodyPr/>
          <a:lstStyle/>
          <a:p>
            <a:pPr eaLnBrk="1" hangingPunct="1"/>
            <a:r>
              <a:rPr lang="en-GB" altLang="en-US" smtClean="0">
                <a:latin typeface="Twinkl" pitchFamily="2" charset="0"/>
              </a:rPr>
              <a:t>Mixing Secondary Colours</a:t>
            </a:r>
          </a:p>
        </p:txBody>
      </p:sp>
      <p:pic>
        <p:nvPicPr>
          <p:cNvPr id="12293" name="Picture 1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26250" y="1884363"/>
            <a:ext cx="1476375" cy="377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2650" y="1828800"/>
            <a:ext cx="1354138" cy="388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1025" y="2166938"/>
            <a:ext cx="2727325" cy="272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357313"/>
          </a:xfrm>
        </p:spPr>
        <p:txBody>
          <a:bodyPr/>
          <a:lstStyle/>
          <a:p>
            <a:pPr eaLnBrk="1" hangingPunct="1"/>
            <a:r>
              <a:rPr lang="en-GB" altLang="en-US" smtClean="0">
                <a:latin typeface="Twinkl" pitchFamily="2" charset="0"/>
              </a:rPr>
              <a:t>Mixing Secondary Colours</a:t>
            </a:r>
          </a:p>
        </p:txBody>
      </p:sp>
      <p:sp>
        <p:nvSpPr>
          <p:cNvPr id="11" name="Oval 10"/>
          <p:cNvSpPr/>
          <p:nvPr/>
        </p:nvSpPr>
        <p:spPr>
          <a:xfrm>
            <a:off x="823913" y="2166938"/>
            <a:ext cx="2725737" cy="2725737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3317" name="TextBox 11"/>
          <p:cNvSpPr txBox="1">
            <a:spLocks noChangeArrowheads="1"/>
          </p:cNvSpPr>
          <p:nvPr/>
        </p:nvSpPr>
        <p:spPr bwMode="auto">
          <a:xfrm>
            <a:off x="1290638" y="2928938"/>
            <a:ext cx="17922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GB" altLang="en-US"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We have practiced mixing lots more colours!</a:t>
            </a:r>
          </a:p>
        </p:txBody>
      </p:sp>
      <p:grpSp>
        <p:nvGrpSpPr>
          <p:cNvPr id="13318" name="Group 1"/>
          <p:cNvGrpSpPr>
            <a:grpSpLocks/>
          </p:cNvGrpSpPr>
          <p:nvPr/>
        </p:nvGrpSpPr>
        <p:grpSpPr bwMode="auto">
          <a:xfrm>
            <a:off x="3246438" y="1795463"/>
            <a:ext cx="2625725" cy="4297362"/>
            <a:chOff x="3181915" y="1795559"/>
            <a:chExt cx="2625282" cy="4297266"/>
          </a:xfrm>
        </p:grpSpPr>
        <p:pic>
          <p:nvPicPr>
            <p:cNvPr id="13319" name="Picture 12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72241" y="1886442"/>
              <a:ext cx="1634956" cy="4174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0" name="Picture 7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81915" y="1795559"/>
              <a:ext cx="1499285" cy="4297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755650" y="1585913"/>
            <a:ext cx="7632700" cy="4498975"/>
          </a:xfrm>
          <a:prstGeom prst="roundRect">
            <a:avLst>
              <a:gd name="adj" fmla="val 4934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ysClr val="windowText" lastClr="00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933575"/>
            <a:ext cx="8220075" cy="4462463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dirty="0" smtClean="0">
                <a:latin typeface="Twinkl" pitchFamily="2" charset="0"/>
                <a:cs typeface="+mn-cs"/>
              </a:rPr>
              <a:t>These are neutral </a:t>
            </a:r>
            <a:r>
              <a:rPr lang="en-GB" dirty="0">
                <a:latin typeface="Twinkl" pitchFamily="2" charset="0"/>
                <a:cs typeface="+mn-cs"/>
              </a:rPr>
              <a:t>colours.</a:t>
            </a:r>
          </a:p>
        </p:txBody>
      </p:sp>
      <p:sp>
        <p:nvSpPr>
          <p:cNvPr id="14340" name="Title 5"/>
          <p:cNvSpPr>
            <a:spLocks/>
          </p:cNvSpPr>
          <p:nvPr/>
        </p:nvSpPr>
        <p:spPr bwMode="auto">
          <a:xfrm>
            <a:off x="457200" y="485775"/>
            <a:ext cx="8220075" cy="1357313"/>
          </a:xfrm>
          <a:prstGeom prst="roundRect">
            <a:avLst>
              <a:gd name="adj" fmla="val 9639"/>
            </a:avLst>
          </a:prstGeom>
          <a:noFill/>
          <a:ln w="25400">
            <a:noFill/>
            <a:round/>
            <a:headEnd/>
            <a:tailEnd/>
          </a:ln>
        </p:spPr>
        <p:txBody>
          <a:bodyPr lIns="252000" tIns="252000" rIns="252000" bIns="252000" anchor="ctr" anchorCtr="1"/>
          <a:lstStyle/>
          <a:p>
            <a:pPr eaLnBrk="1" hangingPunct="1">
              <a:lnSpc>
                <a:spcPct val="90000"/>
              </a:lnSpc>
            </a:pPr>
            <a:r>
              <a:rPr lang="en-GB" altLang="en-US" sz="4000" b="1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Neutral Colours</a:t>
            </a:r>
          </a:p>
        </p:txBody>
      </p:sp>
      <p:sp>
        <p:nvSpPr>
          <p:cNvPr id="8" name="Oval 7"/>
          <p:cNvSpPr/>
          <p:nvPr/>
        </p:nvSpPr>
        <p:spPr>
          <a:xfrm>
            <a:off x="917575" y="3103563"/>
            <a:ext cx="1614488" cy="16129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2822575" y="3103563"/>
            <a:ext cx="1614488" cy="16129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4727575" y="3103563"/>
            <a:ext cx="1614488" cy="16129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6632575" y="3103563"/>
            <a:ext cx="1614488" cy="16129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755650" y="1585913"/>
            <a:ext cx="7632700" cy="4498975"/>
          </a:xfrm>
          <a:prstGeom prst="roundRect">
            <a:avLst>
              <a:gd name="adj" fmla="val 4934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ysClr val="windowText" lastClr="000000"/>
              </a:solidFill>
            </a:endParaRPr>
          </a:p>
        </p:txBody>
      </p:sp>
      <p:sp>
        <p:nvSpPr>
          <p:cNvPr id="15363" name="Content Placeholder 6"/>
          <p:cNvSpPr>
            <a:spLocks noGrp="1"/>
          </p:cNvSpPr>
          <p:nvPr>
            <p:ph idx="1"/>
          </p:nvPr>
        </p:nvSpPr>
        <p:spPr>
          <a:xfrm>
            <a:off x="461963" y="1585913"/>
            <a:ext cx="8220075" cy="4719637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en-GB" altLang="en-US" smtClean="0">
                <a:latin typeface="Twinkl" pitchFamily="2" charset="0"/>
              </a:rPr>
              <a:t>If we add white to a colour, we can make tints.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en-GB" altLang="en-US" smtClean="0">
                <a:latin typeface="Twinkl" pitchFamily="2" charset="0"/>
              </a:rPr>
              <a:t>This makes a colour lighter. </a:t>
            </a:r>
          </a:p>
        </p:txBody>
      </p:sp>
      <p:sp>
        <p:nvSpPr>
          <p:cNvPr id="15364" name="Title 5"/>
          <p:cNvSpPr>
            <a:spLocks/>
          </p:cNvSpPr>
          <p:nvPr/>
        </p:nvSpPr>
        <p:spPr bwMode="auto">
          <a:xfrm>
            <a:off x="457200" y="485775"/>
            <a:ext cx="8220075" cy="1357313"/>
          </a:xfrm>
          <a:prstGeom prst="roundRect">
            <a:avLst>
              <a:gd name="adj" fmla="val 9639"/>
            </a:avLst>
          </a:prstGeom>
          <a:noFill/>
          <a:ln w="25400">
            <a:noFill/>
            <a:round/>
            <a:headEnd/>
            <a:tailEnd/>
          </a:ln>
        </p:spPr>
        <p:txBody>
          <a:bodyPr lIns="252000" tIns="252000" rIns="252000" bIns="252000" anchor="ctr" anchorCtr="1"/>
          <a:lstStyle/>
          <a:p>
            <a:pPr eaLnBrk="1" hangingPunct="1">
              <a:lnSpc>
                <a:spcPct val="90000"/>
              </a:lnSpc>
            </a:pPr>
            <a:r>
              <a:rPr lang="en-GB" altLang="en-US" sz="4000" b="1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rPr>
              <a:t>Mixing Tints</a:t>
            </a:r>
          </a:p>
        </p:txBody>
      </p:sp>
      <p:grpSp>
        <p:nvGrpSpPr>
          <p:cNvPr id="15365" name="Group 1"/>
          <p:cNvGrpSpPr>
            <a:grpSpLocks/>
          </p:cNvGrpSpPr>
          <p:nvPr/>
        </p:nvGrpSpPr>
        <p:grpSpPr bwMode="auto">
          <a:xfrm>
            <a:off x="922338" y="3252788"/>
            <a:ext cx="7299325" cy="1643062"/>
            <a:chOff x="1014764" y="3349885"/>
            <a:chExt cx="7299976" cy="1643346"/>
          </a:xfrm>
        </p:grpSpPr>
        <p:sp>
          <p:nvSpPr>
            <p:cNvPr id="29" name="Oval 28"/>
            <p:cNvSpPr/>
            <p:nvPr/>
          </p:nvSpPr>
          <p:spPr>
            <a:xfrm>
              <a:off x="1014764" y="3554707"/>
              <a:ext cx="1131988" cy="1132084"/>
            </a:xfrm>
            <a:prstGeom prst="ellipse">
              <a:avLst/>
            </a:prstGeom>
            <a:solidFill>
              <a:srgbClr val="77BAB6"/>
            </a:solidFill>
            <a:ln>
              <a:solidFill>
                <a:srgbClr val="77BA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0" name="Oval 29"/>
            <p:cNvSpPr/>
            <p:nvPr/>
          </p:nvSpPr>
          <p:spPr>
            <a:xfrm>
              <a:off x="2219783" y="3554707"/>
              <a:ext cx="1131989" cy="1132084"/>
            </a:xfrm>
            <a:prstGeom prst="ellipse">
              <a:avLst/>
            </a:prstGeom>
            <a:solidFill>
              <a:srgbClr val="9BCECB"/>
            </a:solidFill>
            <a:ln>
              <a:solidFill>
                <a:srgbClr val="9BCE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1" name="Oval 30"/>
            <p:cNvSpPr/>
            <p:nvPr/>
          </p:nvSpPr>
          <p:spPr>
            <a:xfrm>
              <a:off x="3426391" y="3554707"/>
              <a:ext cx="1131989" cy="1132084"/>
            </a:xfrm>
            <a:prstGeom prst="ellipse">
              <a:avLst/>
            </a:prstGeom>
            <a:solidFill>
              <a:srgbClr val="B7DCD9"/>
            </a:solidFill>
            <a:ln>
              <a:solidFill>
                <a:srgbClr val="B7DC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2" name="Oval 31"/>
            <p:cNvSpPr/>
            <p:nvPr/>
          </p:nvSpPr>
          <p:spPr>
            <a:xfrm>
              <a:off x="4631412" y="3554707"/>
              <a:ext cx="1131988" cy="1132084"/>
            </a:xfrm>
            <a:prstGeom prst="ellipse">
              <a:avLst/>
            </a:prstGeom>
            <a:solidFill>
              <a:srgbClr val="CBE5E3"/>
            </a:solidFill>
            <a:ln>
              <a:solidFill>
                <a:srgbClr val="CBE5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3" name="Oval 32"/>
            <p:cNvSpPr/>
            <p:nvPr/>
          </p:nvSpPr>
          <p:spPr>
            <a:xfrm>
              <a:off x="5836431" y="3554707"/>
              <a:ext cx="1131989" cy="1132084"/>
            </a:xfrm>
            <a:prstGeom prst="ellipse">
              <a:avLst/>
            </a:prstGeom>
            <a:solidFill>
              <a:srgbClr val="D9E9E8"/>
            </a:solidFill>
            <a:ln>
              <a:solidFill>
                <a:srgbClr val="D9E9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4" name="Oval 33"/>
            <p:cNvSpPr/>
            <p:nvPr/>
          </p:nvSpPr>
          <p:spPr>
            <a:xfrm>
              <a:off x="7043039" y="3554707"/>
              <a:ext cx="1131989" cy="113208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ECE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15372" name="Picture 34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968609" y="3443458"/>
              <a:ext cx="1346131" cy="15497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35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56451" y="3528502"/>
              <a:ext cx="639513" cy="1463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36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77513" y="3443458"/>
              <a:ext cx="814572" cy="1521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37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46037" y="3402205"/>
              <a:ext cx="827924" cy="1562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38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988599" y="3466147"/>
              <a:ext cx="729627" cy="1498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39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45593" y="3349885"/>
              <a:ext cx="1220973" cy="1390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2327</TotalTime>
  <Words>817</Words>
  <Application>Microsoft Office PowerPoint</Application>
  <PresentationFormat>On-screen Show (4:3)</PresentationFormat>
  <Paragraphs>120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Sassoon Infant Rg</vt:lpstr>
      <vt:lpstr>Arial</vt:lpstr>
      <vt:lpstr>Sassoon Infant Md</vt:lpstr>
      <vt:lpstr>Calibri</vt:lpstr>
      <vt:lpstr>Twinkl</vt:lpstr>
      <vt:lpstr>BPreplay</vt:lpstr>
      <vt:lpstr>Office Theme</vt:lpstr>
      <vt:lpstr>Slide 1</vt:lpstr>
      <vt:lpstr>Slide 2</vt:lpstr>
      <vt:lpstr>Slide 3</vt:lpstr>
      <vt:lpstr>Primary Colours</vt:lpstr>
      <vt:lpstr>Secondary Colours</vt:lpstr>
      <vt:lpstr>Mixing Secondary Colours</vt:lpstr>
      <vt:lpstr>Mixing Secondary Colours</vt:lpstr>
      <vt:lpstr>Slide 8</vt:lpstr>
      <vt:lpstr>Slide 9</vt:lpstr>
      <vt:lpstr>Slide 10</vt:lpstr>
      <vt:lpstr>Warm and Cool Colours</vt:lpstr>
      <vt:lpstr>Warm Colours</vt:lpstr>
      <vt:lpstr>Using Every Colour</vt:lpstr>
      <vt:lpstr>Wassily Kandinsky</vt:lpstr>
      <vt:lpstr>Slide 15</vt:lpstr>
      <vt:lpstr>Slide 16</vt:lpstr>
      <vt:lpstr>Slide 17</vt:lpstr>
      <vt:lpstr>Slide 18</vt:lpstr>
      <vt:lpstr>Slide 19</vt:lpstr>
      <vt:lpstr>Looking at Abstract Art: Colour Studies: Squares with  Concentric Circles (1913)</vt:lpstr>
      <vt:lpstr>You are going to draw or paint either one of these.</vt:lpstr>
      <vt:lpstr>Kandinsky Circle Painting </vt:lpstr>
      <vt:lpstr>Kandinsky Style Tree Painting </vt:lpstr>
      <vt:lpstr>What a good circle  painting looks like…</vt:lpstr>
      <vt:lpstr>Celebrating Your Artwork! Share your picture with Mr Noyes</vt:lpstr>
      <vt:lpstr>Slide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Shaun Noyes</cp:lastModifiedBy>
  <cp:revision>180</cp:revision>
  <dcterms:created xsi:type="dcterms:W3CDTF">2014-10-01T16:09:27Z</dcterms:created>
  <dcterms:modified xsi:type="dcterms:W3CDTF">2020-07-02T20:03:34Z</dcterms:modified>
</cp:coreProperties>
</file>