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66" r:id="rId3"/>
    <p:sldId id="411" r:id="rId4"/>
    <p:sldId id="415" r:id="rId5"/>
    <p:sldId id="418" r:id="rId6"/>
    <p:sldId id="374" r:id="rId7"/>
    <p:sldId id="414" r:id="rId8"/>
    <p:sldId id="417" r:id="rId9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62" autoAdjust="0"/>
    <p:restoredTop sz="94291" autoAdjust="0"/>
  </p:normalViewPr>
  <p:slideViewPr>
    <p:cSldViewPr>
      <p:cViewPr varScale="1">
        <p:scale>
          <a:sx n="70" d="100"/>
          <a:sy n="70" d="100"/>
        </p:scale>
        <p:origin x="90" y="16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r">
              <a:defRPr sz="1200"/>
            </a:lvl1pPr>
          </a:lstStyle>
          <a:p>
            <a:fld id="{3F7C5628-6CF6-4BFB-8432-097F312EB43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r">
              <a:defRPr sz="1200"/>
            </a:lvl1pPr>
          </a:lstStyle>
          <a:p>
            <a:fld id="{5D9951DD-1F69-4F12-BE93-52D0865D3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68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r">
              <a:defRPr sz="1200"/>
            </a:lvl1pPr>
          </a:lstStyle>
          <a:p>
            <a:fld id="{980F7449-7A58-4D64-93E1-D4D405937550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1" tIns="47776" rIns="95551" bIns="477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1" tIns="47776" rIns="95551" bIns="477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r">
              <a:defRPr sz="1200"/>
            </a:lvl1pPr>
          </a:lstStyle>
          <a:p>
            <a:fld id="{BB2E5EB8-EAB6-4499-9B84-5F0CAC85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4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27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= </a:t>
            </a:r>
            <a:r>
              <a:rPr lang="en-GB" dirty="0" smtClean="0"/>
              <a:t>b; </a:t>
            </a:r>
            <a:r>
              <a:rPr lang="en-GB" dirty="0"/>
              <a:t>2 = </a:t>
            </a:r>
            <a:r>
              <a:rPr lang="en-GB" dirty="0" smtClean="0"/>
              <a:t>d; </a:t>
            </a:r>
            <a:r>
              <a:rPr lang="en-GB" dirty="0"/>
              <a:t>3 = </a:t>
            </a:r>
            <a:r>
              <a:rPr lang="en-GB" dirty="0" smtClean="0"/>
              <a:t>d; </a:t>
            </a:r>
            <a:r>
              <a:rPr lang="en-GB" dirty="0"/>
              <a:t>4 = </a:t>
            </a:r>
            <a:r>
              <a:rPr lang="en-GB" dirty="0" smtClean="0"/>
              <a:t>c; </a:t>
            </a:r>
            <a:r>
              <a:rPr lang="en-GB" dirty="0"/>
              <a:t>5 = </a:t>
            </a:r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59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86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203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282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72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4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8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0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9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8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21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9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1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5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0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39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02983-5A8B-4DA1-AA4A-F55F54AA5AA2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ypsychology.org/experimental-method.html" TargetMode="External"/><Relationship Id="rId2" Type="http://schemas.openxmlformats.org/officeDocument/2006/relationships/hyperlink" Target="https://www.illuminate.digital/aqapsych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implypsychology.org/reliability.html" TargetMode="External"/><Relationship Id="rId4" Type="http://schemas.openxmlformats.org/officeDocument/2006/relationships/hyperlink" Target="https://www.simplypsychology.org/validit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ypsychology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4076" y="195085"/>
            <a:ext cx="11521440" cy="792088"/>
          </a:xfrm>
        </p:spPr>
        <p:txBody>
          <a:bodyPr>
            <a:normAutofit fontScale="90000"/>
          </a:bodyPr>
          <a:lstStyle/>
          <a:p>
            <a:r>
              <a:rPr lang="en-GB" dirty="0"/>
              <a:t>Teacher notes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8112" y="768152"/>
            <a:ext cx="12313368" cy="8833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Pre-requisite reading:</a:t>
            </a:r>
          </a:p>
          <a:p>
            <a:pPr marL="0" indent="0">
              <a:buNone/>
            </a:pPr>
            <a:r>
              <a:rPr lang="en-GB" sz="2000" dirty="0" err="1"/>
              <a:t>Flannagan</a:t>
            </a:r>
            <a:r>
              <a:rPr lang="en-GB" sz="2000" dirty="0"/>
              <a:t>, C., Berry, D, Jarvis, M. &amp; Liddle, R. (2015) </a:t>
            </a:r>
            <a:r>
              <a:rPr lang="en-GB" sz="2000" u="sng" dirty="0" err="1"/>
              <a:t>AQA</a:t>
            </a:r>
            <a:r>
              <a:rPr lang="en-GB" sz="2000" u="sng" dirty="0"/>
              <a:t> Psychology</a:t>
            </a:r>
            <a:r>
              <a:rPr lang="en-GB" sz="2000" dirty="0"/>
              <a:t>. Cheltenham: Illuminate Publishing.  (p.172-173)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https://www.illuminate.digital/aqapsych1/</a:t>
            </a:r>
            <a:endParaRPr lang="en-GB" sz="1800" dirty="0"/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https://www.simplypsychology.org/experimental-method.html</a:t>
            </a:r>
            <a:r>
              <a:rPr lang="en-GB" sz="1800" dirty="0"/>
              <a:t>; </a:t>
            </a:r>
            <a:r>
              <a:rPr lang="en-GB" sz="1800" dirty="0">
                <a:hlinkClick r:id="rId4"/>
              </a:rPr>
              <a:t>https://www.simplypsychology.org/validity.html</a:t>
            </a:r>
            <a:r>
              <a:rPr lang="en-GB" sz="1800" dirty="0"/>
              <a:t>; </a:t>
            </a:r>
            <a:r>
              <a:rPr lang="en-GB" sz="1800" dirty="0">
                <a:hlinkClick r:id="rId5"/>
              </a:rPr>
              <a:t>https://www.simplypsychology.org/reliability.html</a:t>
            </a:r>
            <a:endParaRPr lang="en-GB" sz="1800" dirty="0"/>
          </a:p>
          <a:p>
            <a:pPr marL="0" indent="0">
              <a:buNone/>
            </a:pPr>
            <a:r>
              <a:rPr lang="en-GB" sz="2400" b="1" dirty="0"/>
              <a:t>Prior Learning:</a:t>
            </a:r>
          </a:p>
          <a:p>
            <a:pPr marL="0" indent="0">
              <a:buNone/>
            </a:pPr>
            <a:r>
              <a:rPr lang="en-GB" sz="2000" dirty="0"/>
              <a:t>Lesson 1,2 &amp; 3 covering experimental methods, control of variables &amp; experimental design</a:t>
            </a:r>
          </a:p>
          <a:p>
            <a:pPr marL="0" indent="0">
              <a:buNone/>
            </a:pPr>
            <a:r>
              <a:rPr lang="en-GB" sz="2400" b="1" dirty="0"/>
              <a:t>WALT, Outcomes &amp; PLC ref.</a:t>
            </a:r>
            <a:r>
              <a:rPr lang="en-GB" sz="3200" b="1" dirty="0"/>
              <a:t>:</a:t>
            </a:r>
          </a:p>
          <a:p>
            <a:pPr marL="0" indent="0">
              <a:buNone/>
            </a:pPr>
            <a:r>
              <a:rPr lang="en-GB" sz="1800" b="1" u="sng" dirty="0"/>
              <a:t>WALT:</a:t>
            </a:r>
            <a:r>
              <a:rPr lang="en-GB" sz="1800" dirty="0"/>
              <a:t> Understand the importance of choosing the most appropriate type of experiment for psychological research. </a:t>
            </a:r>
            <a:r>
              <a:rPr lang="en-GB" sz="1800" b="1" u="sng" dirty="0"/>
              <a:t>Outcomes:</a:t>
            </a:r>
            <a:r>
              <a:rPr lang="en-GB" sz="1800" dirty="0"/>
              <a:t> Describe the difference between validity and reliability; Explain different types of experimental research method; Evaluate different types of experimental research method in terms of validity and reliability.  </a:t>
            </a:r>
            <a:r>
              <a:rPr lang="en-GB" sz="1800" b="1" u="sng" dirty="0"/>
              <a:t>PLC ref.:</a:t>
            </a:r>
            <a:r>
              <a:rPr lang="en-GB" sz="1800" dirty="0"/>
              <a:t> AQA Paper 2 –3.2.3 (a); 3.2.3.1 (</a:t>
            </a:r>
            <a:r>
              <a:rPr lang="en-GB" sz="1800" dirty="0" err="1"/>
              <a:t>m,n</a:t>
            </a:r>
            <a:r>
              <a:rPr lang="en-GB" sz="1800" dirty="0"/>
              <a:t>)</a:t>
            </a:r>
            <a:endParaRPr lang="en-GB" sz="24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400" b="1" dirty="0"/>
              <a:t>Starter:</a:t>
            </a:r>
          </a:p>
          <a:p>
            <a:pPr marL="0" indent="0">
              <a:buNone/>
            </a:pPr>
            <a:r>
              <a:rPr lang="en-GB" sz="1800" dirty="0"/>
              <a:t>Complete exam questions – feedback on both correct answers &amp; exam technique</a:t>
            </a:r>
            <a:endParaRPr lang="en-GB" sz="2800" dirty="0"/>
          </a:p>
          <a:p>
            <a:pPr marL="0" indent="0">
              <a:buNone/>
            </a:pPr>
            <a:r>
              <a:rPr lang="en-GB" sz="2400" b="1" dirty="0"/>
              <a:t>Main Activities:</a:t>
            </a:r>
          </a:p>
          <a:p>
            <a:pPr marL="0" indent="0">
              <a:buNone/>
            </a:pPr>
            <a:r>
              <a:rPr lang="en-GB" sz="1800" dirty="0"/>
              <a:t>Watch the 2 videos on Reliability &amp; Validity and complete notes in study booklet</a:t>
            </a:r>
          </a:p>
          <a:p>
            <a:pPr marL="0" indent="0">
              <a:buNone/>
            </a:pPr>
            <a:r>
              <a:rPr lang="en-GB" sz="1800" dirty="0"/>
              <a:t>Write notes on different types of experimental research method &amp; strengths and limitations</a:t>
            </a:r>
          </a:p>
          <a:p>
            <a:pPr marL="0" indent="0">
              <a:buNone/>
            </a:pPr>
            <a:r>
              <a:rPr lang="en-GB" sz="1800" dirty="0"/>
              <a:t>Complete Apply it Concepts activity on P.172, ensuring each choice is justified appropriately</a:t>
            </a:r>
          </a:p>
          <a:p>
            <a:pPr marL="0" indent="0">
              <a:buNone/>
            </a:pPr>
            <a:r>
              <a:rPr lang="en-GB" sz="2400" b="1" dirty="0"/>
              <a:t>Plenary:</a:t>
            </a:r>
          </a:p>
          <a:p>
            <a:pPr marL="0" indent="0">
              <a:buNone/>
            </a:pPr>
            <a:r>
              <a:rPr lang="en-GB" sz="2000" dirty="0"/>
              <a:t>Choose plenary activity</a:t>
            </a:r>
          </a:p>
          <a:p>
            <a:pPr marL="0" indent="0">
              <a:buNone/>
            </a:pPr>
            <a:r>
              <a:rPr lang="en-GB" sz="2400" b="1" dirty="0"/>
              <a:t>Assessment:</a:t>
            </a:r>
          </a:p>
          <a:p>
            <a:pPr marL="0" indent="0">
              <a:buNone/>
            </a:pPr>
            <a:r>
              <a:rPr lang="en-GB" sz="2000" dirty="0"/>
              <a:t>Assessment to be carried out at each activity and appropriate feedback given</a:t>
            </a:r>
          </a:p>
          <a:p>
            <a:pPr marL="0" indent="0">
              <a:buNone/>
            </a:pPr>
            <a:r>
              <a:rPr lang="en-GB" sz="2400" b="1" dirty="0"/>
              <a:t>Differentiation:</a:t>
            </a:r>
          </a:p>
          <a:p>
            <a:pPr marL="0" indent="0">
              <a:buNone/>
            </a:pPr>
            <a:r>
              <a:rPr lang="en-GB" sz="2000" dirty="0"/>
              <a:t>Challenge activities to stretch Higher Ability students; choice of </a:t>
            </a:r>
            <a:r>
              <a:rPr lang="en-GB" sz="2000"/>
              <a:t>plenary activity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4999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cdn.shopify.com/s/files/1/0212/5596/products/mapping_journey_image_1024x1024.jpg?v=139291348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6"/>
          <a:stretch/>
        </p:blipFill>
        <p:spPr bwMode="auto">
          <a:xfrm>
            <a:off x="0" y="1099189"/>
            <a:ext cx="12801600" cy="79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75782" y="8296929"/>
            <a:ext cx="10325818" cy="1354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1) </a:t>
            </a:r>
            <a:r>
              <a:rPr lang="en-GB" sz="3200" b="1" u="sng" dirty="0"/>
              <a:t>Describe</a:t>
            </a:r>
            <a:r>
              <a:rPr lang="en-GB" sz="3200" dirty="0"/>
              <a:t> </a:t>
            </a:r>
            <a:r>
              <a:rPr lang="en-GB" sz="3200" dirty="0" smtClean="0"/>
              <a:t>biological theories of OCD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3678898" y="6688257"/>
            <a:ext cx="9122702" cy="1193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2) </a:t>
            </a:r>
            <a:r>
              <a:rPr lang="en-GB" sz="3200" b="1" u="sng" dirty="0"/>
              <a:t>Apply</a:t>
            </a:r>
            <a:r>
              <a:rPr lang="en-GB" sz="3200" b="1" dirty="0"/>
              <a:t> </a:t>
            </a:r>
            <a:r>
              <a:rPr lang="en-GB" sz="3200" dirty="0" smtClean="0"/>
              <a:t>knowledge &amp; understanding of biological theories to scenarios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5090254" y="4926723"/>
            <a:ext cx="7711346" cy="15982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3</a:t>
            </a:r>
            <a:r>
              <a:rPr lang="en-GB" sz="4000" dirty="0"/>
              <a:t>) </a:t>
            </a:r>
            <a:r>
              <a:rPr lang="en-GB" sz="4000" b="1" u="sng" dirty="0"/>
              <a:t>Evaluate</a:t>
            </a:r>
            <a:r>
              <a:rPr lang="en-GB" sz="4000" dirty="0"/>
              <a:t> </a:t>
            </a:r>
            <a:r>
              <a:rPr lang="en-GB" sz="3600" dirty="0"/>
              <a:t>the </a:t>
            </a:r>
            <a:r>
              <a:rPr lang="en-GB" sz="3600" dirty="0" smtClean="0"/>
              <a:t>Biological Approach </a:t>
            </a:r>
            <a:r>
              <a:rPr lang="en-GB" sz="3600" dirty="0"/>
              <a:t>to explaining </a:t>
            </a:r>
            <a:r>
              <a:rPr lang="en-GB" sz="3600" dirty="0" smtClean="0"/>
              <a:t>OCD</a:t>
            </a:r>
            <a:endParaRPr lang="en-GB" sz="4000" dirty="0"/>
          </a:p>
        </p:txBody>
      </p:sp>
      <p:pic>
        <p:nvPicPr>
          <p:cNvPr id="5" name="Picture 2" descr="http://www.acmpglobal.org/resource/resmgr/we-are-here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>
                  <a:alpha val="29020"/>
                </a:srgbClr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465">
            <a:off x="341289" y="7918887"/>
            <a:ext cx="907897" cy="178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" y="-5008"/>
            <a:ext cx="12801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/>
              <a:t>A Level Psychology Year 1  –  Paper 1: Psychopathology – </a:t>
            </a:r>
            <a:r>
              <a:rPr lang="en-GB" sz="3600" b="1" u="sng" dirty="0" smtClean="0"/>
              <a:t>The Biological Approach to Explaining OCD</a:t>
            </a:r>
            <a:endParaRPr lang="en-GB" sz="18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47361" y="3576464"/>
            <a:ext cx="12647621" cy="10905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920" b="1" u="sng" dirty="0"/>
              <a:t>WALT:</a:t>
            </a:r>
            <a:r>
              <a:rPr lang="en-GB" sz="3920" b="1" dirty="0"/>
              <a:t> </a:t>
            </a:r>
            <a:r>
              <a:rPr lang="en-GB" sz="3200" b="1" i="1" dirty="0"/>
              <a:t>Understand how the </a:t>
            </a:r>
            <a:r>
              <a:rPr lang="en-GB" sz="3200" b="1" i="1" dirty="0" smtClean="0"/>
              <a:t>Biological approach </a:t>
            </a:r>
            <a:r>
              <a:rPr lang="en-GB" sz="3200" b="1" i="1" dirty="0"/>
              <a:t>helps explain </a:t>
            </a:r>
            <a:r>
              <a:rPr lang="en-GB" sz="3200" b="1" i="1" dirty="0" smtClean="0"/>
              <a:t>OCD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7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04" y="1344217"/>
            <a:ext cx="12442983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 smtClean="0"/>
              <a:t>What is the question?</a:t>
            </a:r>
            <a:endParaRPr lang="en-GB" sz="4000" dirty="0"/>
          </a:p>
          <a:p>
            <a:pPr>
              <a:buFont typeface="+mj-lt"/>
              <a:buAutoNum type="arabicPeriod"/>
            </a:pPr>
            <a:endParaRPr lang="en-GB" sz="2240" dirty="0"/>
          </a:p>
          <a:p>
            <a:pPr>
              <a:buFont typeface="+mj-lt"/>
              <a:buAutoNum type="arabicPeriod"/>
            </a:pPr>
            <a:endParaRPr lang="en-GB" sz="224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33895" y="1979432"/>
            <a:ext cx="12359592" cy="35394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dirty="0" smtClean="0"/>
              <a:t>Below are 5 answers – can you think of the question I might be asking?</a:t>
            </a:r>
          </a:p>
          <a:p>
            <a:pPr lvl="0"/>
            <a:endParaRPr lang="en-GB" sz="2800" dirty="0"/>
          </a:p>
          <a:p>
            <a:pPr marL="514350" lvl="0" indent="-514350">
              <a:buAutoNum type="arabicPeriod"/>
            </a:pPr>
            <a:r>
              <a:rPr lang="en-GB" sz="2800" dirty="0" smtClean="0"/>
              <a:t>An IQ of below 70</a:t>
            </a:r>
          </a:p>
          <a:p>
            <a:pPr marL="514350" lvl="0" indent="-514350">
              <a:buAutoNum type="arabicPeriod"/>
            </a:pPr>
            <a:r>
              <a:rPr lang="en-GB" sz="2800" dirty="0" smtClean="0"/>
              <a:t>A spider looks bigger and hairier than it actually is</a:t>
            </a:r>
          </a:p>
          <a:p>
            <a:pPr marL="514350" lvl="0" indent="-514350">
              <a:buAutoNum type="arabicPeriod"/>
            </a:pPr>
            <a:r>
              <a:rPr lang="en-GB" sz="2800" dirty="0" smtClean="0"/>
              <a:t>It doesn’t explain that we might be scared of some things without ever coming in contact with them.</a:t>
            </a:r>
          </a:p>
          <a:p>
            <a:pPr marL="514350" lvl="0" indent="-514350">
              <a:buAutoNum type="arabicPeriod"/>
            </a:pPr>
            <a:r>
              <a:rPr lang="en-GB" sz="2800" dirty="0" smtClean="0"/>
              <a:t>Little Albert became afraid of other things in addition to the white rat.</a:t>
            </a:r>
          </a:p>
          <a:p>
            <a:pPr marL="514350" lvl="0" indent="-514350">
              <a:buAutoNum type="arabicPeriod"/>
            </a:pPr>
            <a:r>
              <a:rPr lang="en-GB" sz="2800" dirty="0" smtClean="0"/>
              <a:t>The patient’s phobia could become worse if it is treated in this way</a:t>
            </a:r>
            <a:endParaRPr lang="en-GB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biological theories of OCD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 smtClean="0"/>
              <a:t>Apply</a:t>
            </a:r>
            <a:r>
              <a:rPr lang="en-GB" sz="2000" b="1" dirty="0" smtClean="0"/>
              <a:t> </a:t>
            </a:r>
            <a:r>
              <a:rPr lang="en-GB" sz="2000" dirty="0"/>
              <a:t>knowledge &amp; understanding of biological theories to </a:t>
            </a:r>
            <a:r>
              <a:rPr lang="en-GB" sz="2000" dirty="0" smtClean="0"/>
              <a:t>scenarios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u="sng" dirty="0" smtClean="0"/>
              <a:t>Evaluate</a:t>
            </a:r>
            <a:r>
              <a:rPr lang="en-GB" sz="2400" dirty="0" smtClean="0"/>
              <a:t> </a:t>
            </a:r>
            <a:r>
              <a:rPr lang="en-GB" sz="2000" dirty="0"/>
              <a:t>the Biological Approach to explaining OCD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16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4DF2661-F55A-4CAA-88C3-014E6303D538}"/>
              </a:ext>
            </a:extLst>
          </p:cNvPr>
          <p:cNvGrpSpPr/>
          <p:nvPr/>
        </p:nvGrpSpPr>
        <p:grpSpPr>
          <a:xfrm>
            <a:off x="263330" y="0"/>
            <a:ext cx="12538270" cy="3807009"/>
            <a:chOff x="131665" y="-5849"/>
            <a:chExt cx="12538270" cy="380700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988239-E868-4755-B778-9F1AD5C4A3EE}"/>
                </a:ext>
              </a:extLst>
            </p:cNvPr>
            <p:cNvSpPr txBox="1"/>
            <p:nvPr/>
          </p:nvSpPr>
          <p:spPr>
            <a:xfrm>
              <a:off x="131665" y="1554391"/>
              <a:ext cx="12270164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u="sng" dirty="0" smtClean="0"/>
                <a:t>Genetic Explanations:</a:t>
              </a:r>
              <a:endParaRPr lang="en-GB" sz="3200" b="1" u="sng" dirty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GB" sz="3600" dirty="0" smtClean="0"/>
                <a:t>Largely understood as biological in nature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GB" sz="3600" dirty="0" smtClean="0"/>
                <a:t>Lewis (1936) patients with OCD; 37% had parents with OCD &amp; 21% had siblings with OCD</a:t>
              </a:r>
              <a:endParaRPr lang="en-GB" sz="3600" dirty="0"/>
            </a:p>
          </p:txBody>
        </p:sp>
        <p:pic>
          <p:nvPicPr>
            <p:cNvPr id="16" name="Picture 2" descr="Image result for note taking">
              <a:extLst>
                <a:ext uri="{FF2B5EF4-FFF2-40B4-BE49-F238E27FC236}">
                  <a16:creationId xmlns:a16="http://schemas.microsoft.com/office/drawing/2014/main" id="{9D078BB4-6A99-4EC4-8128-A2E90C4CF5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7323" y="-5849"/>
              <a:ext cx="1922612" cy="1782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biological theories of OCD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 smtClean="0"/>
              <a:t>Apply</a:t>
            </a:r>
            <a:r>
              <a:rPr lang="en-GB" sz="2000" b="1" dirty="0" smtClean="0"/>
              <a:t> </a:t>
            </a:r>
            <a:r>
              <a:rPr lang="en-GB" sz="2000" dirty="0"/>
              <a:t>knowledge &amp; understanding of biological theories to </a:t>
            </a:r>
            <a:r>
              <a:rPr lang="en-GB" sz="2000" dirty="0" smtClean="0"/>
              <a:t>scenarios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u="sng" dirty="0" smtClean="0"/>
              <a:t>Evaluate</a:t>
            </a:r>
            <a:r>
              <a:rPr lang="en-GB" sz="2400" dirty="0" smtClean="0"/>
              <a:t> </a:t>
            </a:r>
            <a:r>
              <a:rPr lang="en-GB" sz="2000" dirty="0"/>
              <a:t>the Biological Approach to explaining OCD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63330" y="3970866"/>
            <a:ext cx="12359592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800" dirty="0" smtClean="0"/>
              <a:t>What does the Lewis study suggest?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800" dirty="0" smtClean="0"/>
              <a:t>What else might be a causal factor?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988239-E868-4755-B778-9F1AD5C4A3EE}"/>
              </a:ext>
            </a:extLst>
          </p:cNvPr>
          <p:cNvSpPr txBox="1"/>
          <p:nvPr/>
        </p:nvSpPr>
        <p:spPr>
          <a:xfrm>
            <a:off x="280120" y="4930095"/>
            <a:ext cx="122701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Candidate genes:</a:t>
            </a:r>
            <a:endParaRPr lang="en-GB" sz="3200" b="1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Genes that create vulnerability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Some of the genes regulate development of serotonin system </a:t>
            </a:r>
            <a:r>
              <a:rPr lang="en-GB" sz="3600" dirty="0" err="1" smtClean="0"/>
              <a:t>e.g</a:t>
            </a:r>
            <a:r>
              <a:rPr lang="en-GB" sz="3600" dirty="0" smtClean="0"/>
              <a:t> 5HT1-D beta – efficiency of transporting serotonin across synapses</a:t>
            </a:r>
            <a:endParaRPr lang="en-GB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63330" y="7824936"/>
            <a:ext cx="12359592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dirty="0" smtClean="0"/>
              <a:t>3. What is serotonin and what role does it play?</a:t>
            </a:r>
          </a:p>
          <a:p>
            <a:pPr lvl="0"/>
            <a:r>
              <a:rPr lang="en-GB" sz="2800" dirty="0" smtClean="0"/>
              <a:t>4. Why might disruption of serotonin transport impact lead to OCD symptoms?</a:t>
            </a:r>
          </a:p>
        </p:txBody>
      </p:sp>
    </p:spTree>
    <p:extLst>
      <p:ext uri="{BB962C8B-B14F-4D97-AF65-F5344CB8AC3E}">
        <p14:creationId xmlns:p14="http://schemas.microsoft.com/office/powerpoint/2010/main" val="23610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4DF2661-F55A-4CAA-88C3-014E6303D538}"/>
              </a:ext>
            </a:extLst>
          </p:cNvPr>
          <p:cNvGrpSpPr/>
          <p:nvPr/>
        </p:nvGrpSpPr>
        <p:grpSpPr>
          <a:xfrm>
            <a:off x="263330" y="0"/>
            <a:ext cx="12538270" cy="4114785"/>
            <a:chOff x="131665" y="-5849"/>
            <a:chExt cx="12538270" cy="411478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988239-E868-4755-B778-9F1AD5C4A3EE}"/>
                </a:ext>
              </a:extLst>
            </p:cNvPr>
            <p:cNvSpPr txBox="1"/>
            <p:nvPr/>
          </p:nvSpPr>
          <p:spPr>
            <a:xfrm>
              <a:off x="131665" y="1554391"/>
              <a:ext cx="12270164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u="sng" dirty="0" smtClean="0"/>
                <a:t>OCD is polygenic:</a:t>
              </a:r>
              <a:endParaRPr lang="en-GB" sz="3200" b="1" u="sng" dirty="0"/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GB" sz="3200" dirty="0" smtClean="0"/>
                <a:t>There are several genes involved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GB" sz="3200" dirty="0" smtClean="0"/>
                <a:t>Taylor (2013) analysis of previous studies – 230 genes involved in OCD; studies found that most genes associated with the action of dopamine as well as serotonin.</a:t>
              </a:r>
              <a:endParaRPr lang="en-GB" sz="3200" dirty="0"/>
            </a:p>
          </p:txBody>
        </p:sp>
        <p:pic>
          <p:nvPicPr>
            <p:cNvPr id="16" name="Picture 2" descr="Image result for note taking">
              <a:extLst>
                <a:ext uri="{FF2B5EF4-FFF2-40B4-BE49-F238E27FC236}">
                  <a16:creationId xmlns:a16="http://schemas.microsoft.com/office/drawing/2014/main" id="{9D078BB4-6A99-4EC4-8128-A2E90C4CF5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7323" y="-5849"/>
              <a:ext cx="1922612" cy="1782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biological theories of OCD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 smtClean="0"/>
              <a:t>Apply</a:t>
            </a:r>
            <a:r>
              <a:rPr lang="en-GB" sz="2000" b="1" dirty="0" smtClean="0"/>
              <a:t> </a:t>
            </a:r>
            <a:r>
              <a:rPr lang="en-GB" sz="2000" dirty="0"/>
              <a:t>knowledge &amp; understanding of biological theories to </a:t>
            </a:r>
            <a:r>
              <a:rPr lang="en-GB" sz="2000" dirty="0" smtClean="0"/>
              <a:t>scenarios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u="sng" dirty="0" smtClean="0"/>
              <a:t>Evaluate</a:t>
            </a:r>
            <a:r>
              <a:rPr lang="en-GB" sz="2400" dirty="0" smtClean="0"/>
              <a:t> </a:t>
            </a:r>
            <a:r>
              <a:rPr lang="en-GB" sz="2000" dirty="0"/>
              <a:t>the Biological Approach to explaining OCD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63330" y="4080520"/>
            <a:ext cx="12359592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dirty="0" smtClean="0"/>
              <a:t>5. Why might it be difficult to draw any conclusions concerning the genetic explanation of OCD?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988239-E868-4755-B778-9F1AD5C4A3EE}"/>
              </a:ext>
            </a:extLst>
          </p:cNvPr>
          <p:cNvSpPr txBox="1"/>
          <p:nvPr/>
        </p:nvSpPr>
        <p:spPr>
          <a:xfrm>
            <a:off x="280120" y="4930095"/>
            <a:ext cx="122701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Different types of OCD:</a:t>
            </a:r>
            <a:endParaRPr lang="en-GB" sz="3200" b="1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OCD is aetiologically heterogeneous (the origin of OCD has different causes)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Certain genetic variations may lead to different types of OCD e.g. hoarding disorder &amp; religious obsession.</a:t>
            </a:r>
            <a:endParaRPr lang="en-GB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63330" y="7824936"/>
            <a:ext cx="12359592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dirty="0" smtClean="0"/>
              <a:t>6. What does the aetiological heterogeneity of OCD suggest about the genetic explanation of OCD?</a:t>
            </a:r>
          </a:p>
          <a:p>
            <a:pPr lvl="0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4882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03953" y="1704256"/>
            <a:ext cx="12317527" cy="25699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Activity </a:t>
            </a:r>
            <a:r>
              <a:rPr lang="en-GB" sz="3200" b="1" u="sng" dirty="0" smtClean="0"/>
              <a:t>1: </a:t>
            </a:r>
            <a:r>
              <a:rPr lang="en-GB" sz="3200" b="1" u="sng" dirty="0"/>
              <a:t>Neural explanations of OCD</a:t>
            </a:r>
            <a:endParaRPr lang="en-GB" sz="3200" dirty="0"/>
          </a:p>
          <a:p>
            <a:pPr lvl="0"/>
            <a:endParaRPr lang="en-GB" sz="3200" b="1" u="sng" dirty="0"/>
          </a:p>
          <a:p>
            <a:pPr marL="457200" lvl="0" indent="-457200">
              <a:buFont typeface="+mj-lt"/>
              <a:buAutoNum type="arabicPeriod"/>
            </a:pPr>
            <a:r>
              <a:rPr lang="en-GB" sz="3600" dirty="0" smtClean="0"/>
              <a:t>Read the information on Neural Explanations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3600" dirty="0" smtClean="0"/>
              <a:t>Answer the questions in the study booklet</a:t>
            </a:r>
            <a:endParaRPr lang="en-GB" sz="3600" dirty="0"/>
          </a:p>
          <a:p>
            <a:r>
              <a:rPr lang="en-GB" dirty="0"/>
              <a:t>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biological theories of OCD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 smtClean="0"/>
              <a:t>Apply</a:t>
            </a:r>
            <a:r>
              <a:rPr lang="en-GB" sz="2000" b="1" dirty="0" smtClean="0"/>
              <a:t> </a:t>
            </a:r>
            <a:r>
              <a:rPr lang="en-GB" sz="2000" dirty="0"/>
              <a:t>knowledge &amp; understanding of biological theories to </a:t>
            </a:r>
            <a:r>
              <a:rPr lang="en-GB" sz="2000" dirty="0" smtClean="0"/>
              <a:t>scenarios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u="sng" dirty="0" smtClean="0"/>
              <a:t>Evaluate</a:t>
            </a:r>
            <a:r>
              <a:rPr lang="en-GB" sz="2400" dirty="0" smtClean="0"/>
              <a:t> </a:t>
            </a:r>
            <a:r>
              <a:rPr lang="en-GB" sz="2000" dirty="0"/>
              <a:t>the Biological Approach to explaining OCD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68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0504" y="1416224"/>
            <a:ext cx="12536796" cy="69865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Activity </a:t>
            </a:r>
            <a:r>
              <a:rPr lang="en-GB" sz="3200" b="1" u="sng" dirty="0" smtClean="0"/>
              <a:t>2: Evaluating the </a:t>
            </a:r>
            <a:r>
              <a:rPr lang="en-GB" sz="3200" b="1" u="sng" dirty="0" smtClean="0"/>
              <a:t>Biological </a:t>
            </a:r>
            <a:r>
              <a:rPr lang="en-GB" sz="3200" b="1" u="sng" dirty="0" smtClean="0"/>
              <a:t>Approach to explaining </a:t>
            </a:r>
            <a:r>
              <a:rPr lang="en-GB" sz="3200" b="1" u="sng" dirty="0" smtClean="0"/>
              <a:t>OCD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Read the evaluation of the </a:t>
            </a:r>
            <a:r>
              <a:rPr lang="en-GB" sz="3200" dirty="0" smtClean="0"/>
              <a:t>Biological </a:t>
            </a:r>
            <a:r>
              <a:rPr lang="en-GB" sz="3200" dirty="0"/>
              <a:t>Approach to explaining </a:t>
            </a:r>
            <a:r>
              <a:rPr lang="en-GB" sz="3200" dirty="0" smtClean="0"/>
              <a:t>OCD </a:t>
            </a:r>
            <a:r>
              <a:rPr lang="en-GB" sz="3200" dirty="0" smtClean="0"/>
              <a:t>(</a:t>
            </a:r>
            <a:r>
              <a:rPr lang="en-GB" sz="3200" dirty="0" smtClean="0"/>
              <a:t>p.153), </a:t>
            </a:r>
            <a:r>
              <a:rPr lang="en-GB" sz="3200" dirty="0"/>
              <a:t>other textbooks and the AO3 points on </a:t>
            </a:r>
            <a:r>
              <a:rPr lang="en-GB" sz="3200" dirty="0">
                <a:hlinkClick r:id="rId3"/>
              </a:rPr>
              <a:t>www.simplypsychology.org</a:t>
            </a:r>
            <a:r>
              <a:rPr lang="en-GB" sz="3200" dirty="0"/>
              <a:t> /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Produce a table evaluating this research.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pPr marL="1154430" lvl="1" indent="-51435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F09CBE-CA68-488C-9946-C41C102F5618}"/>
              </a:ext>
            </a:extLst>
          </p:cNvPr>
          <p:cNvGraphicFramePr>
            <a:graphicFrameLocks noGrp="1"/>
          </p:cNvGraphicFramePr>
          <p:nvPr/>
        </p:nvGraphicFramePr>
        <p:xfrm>
          <a:off x="748172" y="4152528"/>
          <a:ext cx="11305256" cy="385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19319043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76859367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GB" dirty="0"/>
                        <a:t>Supporting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Opposing Evidence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47194"/>
                  </a:ext>
                </a:extLst>
              </a:tr>
              <a:tr h="693217"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E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E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L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E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E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17585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7A673B8-4C0D-41DE-A1E0-BC3FB3D02C47}"/>
              </a:ext>
            </a:extLst>
          </p:cNvPr>
          <p:cNvSpPr/>
          <p:nvPr/>
        </p:nvSpPr>
        <p:spPr>
          <a:xfrm>
            <a:off x="150504" y="7968953"/>
            <a:ext cx="12536795" cy="151216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u="sng" dirty="0"/>
              <a:t>Challenge activity</a:t>
            </a:r>
            <a:r>
              <a:rPr lang="en-GB" sz="3200" i="1" dirty="0"/>
              <a:t> – </a:t>
            </a:r>
            <a:r>
              <a:rPr lang="en-GB" sz="3200" dirty="0" smtClean="0"/>
              <a:t>Produce a double whopper paragraph using evaluations from one of these theories.</a:t>
            </a:r>
            <a:endParaRPr lang="en-GB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biological theories of OCD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 smtClean="0"/>
              <a:t>Apply</a:t>
            </a:r>
            <a:r>
              <a:rPr lang="en-GB" sz="2000" b="1" dirty="0" smtClean="0"/>
              <a:t> </a:t>
            </a:r>
            <a:r>
              <a:rPr lang="en-GB" sz="2000" dirty="0"/>
              <a:t>knowledge &amp; understanding of biological theories to </a:t>
            </a:r>
            <a:r>
              <a:rPr lang="en-GB" sz="2000" dirty="0" smtClean="0"/>
              <a:t>scenarios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b="1" u="sng" dirty="0" smtClean="0"/>
              <a:t>Evaluate</a:t>
            </a:r>
            <a:r>
              <a:rPr lang="en-GB" sz="2400" dirty="0" smtClean="0"/>
              <a:t> </a:t>
            </a:r>
            <a:r>
              <a:rPr lang="en-GB" sz="2000" dirty="0"/>
              <a:t>the Biological Approach to explaining OCD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9591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cdn.shopify.com/s/files/1/0212/5596/products/mapping_journey_image_1024x1024.jpg?v=139291348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6"/>
          <a:stretch/>
        </p:blipFill>
        <p:spPr bwMode="auto">
          <a:xfrm>
            <a:off x="0" y="1099189"/>
            <a:ext cx="12801600" cy="79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75782" y="8296929"/>
            <a:ext cx="10325818" cy="1354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1) </a:t>
            </a:r>
            <a:r>
              <a:rPr lang="en-GB" sz="3200" b="1" u="sng" dirty="0"/>
              <a:t>Describe</a:t>
            </a:r>
            <a:r>
              <a:rPr lang="en-GB" sz="3200" dirty="0"/>
              <a:t> </a:t>
            </a:r>
            <a:r>
              <a:rPr lang="en-GB" sz="3200" dirty="0" smtClean="0"/>
              <a:t>biological theories of OCD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3678898" y="6688257"/>
            <a:ext cx="9122702" cy="1193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2) </a:t>
            </a:r>
            <a:r>
              <a:rPr lang="en-GB" sz="3200" b="1" u="sng" dirty="0"/>
              <a:t>Apply</a:t>
            </a:r>
            <a:r>
              <a:rPr lang="en-GB" sz="3200" b="1" dirty="0"/>
              <a:t> </a:t>
            </a:r>
            <a:r>
              <a:rPr lang="en-GB" sz="3200" dirty="0" smtClean="0"/>
              <a:t>knowledge &amp; understanding of biological theories to scenarios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5090254" y="4926723"/>
            <a:ext cx="7711346" cy="15982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3</a:t>
            </a:r>
            <a:r>
              <a:rPr lang="en-GB" sz="4000" dirty="0"/>
              <a:t>) </a:t>
            </a:r>
            <a:r>
              <a:rPr lang="en-GB" sz="4000" b="1" u="sng" dirty="0"/>
              <a:t>Evaluate</a:t>
            </a:r>
            <a:r>
              <a:rPr lang="en-GB" sz="4000" dirty="0"/>
              <a:t> </a:t>
            </a:r>
            <a:r>
              <a:rPr lang="en-GB" sz="3600" dirty="0"/>
              <a:t>the </a:t>
            </a:r>
            <a:r>
              <a:rPr lang="en-GB" sz="3600" dirty="0" smtClean="0"/>
              <a:t>Biological Approach </a:t>
            </a:r>
            <a:r>
              <a:rPr lang="en-GB" sz="3600" dirty="0"/>
              <a:t>to explaining </a:t>
            </a:r>
            <a:r>
              <a:rPr lang="en-GB" sz="3600" dirty="0" smtClean="0"/>
              <a:t>OCD</a:t>
            </a:r>
            <a:endParaRPr lang="en-GB" sz="4000" dirty="0"/>
          </a:p>
        </p:txBody>
      </p:sp>
      <p:pic>
        <p:nvPicPr>
          <p:cNvPr id="5" name="Picture 2" descr="http://www.acmpglobal.org/resource/resmgr/we-are-here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>
                  <a:alpha val="29020"/>
                </a:srgbClr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465">
            <a:off x="341289" y="7918887"/>
            <a:ext cx="907897" cy="178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" y="-5008"/>
            <a:ext cx="12801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/>
              <a:t>A Level Psychology Year 1  –  Paper 1: Psychopathology – </a:t>
            </a:r>
            <a:r>
              <a:rPr lang="en-GB" sz="3600" b="1" u="sng" dirty="0" smtClean="0"/>
              <a:t>The Biological Approach to Explaining OCD</a:t>
            </a:r>
            <a:endParaRPr lang="en-GB" sz="18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47361" y="3576464"/>
            <a:ext cx="12647621" cy="10905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920" b="1" u="sng" dirty="0"/>
              <a:t>WALT:</a:t>
            </a:r>
            <a:r>
              <a:rPr lang="en-GB" sz="3920" b="1" dirty="0"/>
              <a:t> </a:t>
            </a:r>
            <a:r>
              <a:rPr lang="en-GB" sz="3200" b="1" i="1" dirty="0"/>
              <a:t>Understand how the </a:t>
            </a:r>
            <a:r>
              <a:rPr lang="en-GB" sz="3200" b="1" i="1" dirty="0" smtClean="0"/>
              <a:t>Biological approach </a:t>
            </a:r>
            <a:r>
              <a:rPr lang="en-GB" sz="3200" b="1" i="1" dirty="0"/>
              <a:t>helps explain </a:t>
            </a:r>
            <a:r>
              <a:rPr lang="en-GB" sz="3200" b="1" i="1" dirty="0" smtClean="0"/>
              <a:t>OCD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8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22251</TotalTime>
  <Words>846</Words>
  <Application>Microsoft Office PowerPoint</Application>
  <PresentationFormat>A3 Paper (297x420 mm)</PresentationFormat>
  <Paragraphs>113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Teacher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</dc:creator>
  <cp:lastModifiedBy>Michael Bullock</cp:lastModifiedBy>
  <cp:revision>553</cp:revision>
  <cp:lastPrinted>2018-05-21T08:59:44Z</cp:lastPrinted>
  <dcterms:created xsi:type="dcterms:W3CDTF">2016-05-18T16:02:07Z</dcterms:created>
  <dcterms:modified xsi:type="dcterms:W3CDTF">2019-09-30T11:31:40Z</dcterms:modified>
</cp:coreProperties>
</file>