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306" r:id="rId6"/>
    <p:sldId id="265" r:id="rId7"/>
    <p:sldId id="308" r:id="rId8"/>
    <p:sldId id="307" r:id="rId9"/>
    <p:sldId id="309" r:id="rId10"/>
    <p:sldId id="310" r:id="rId11"/>
    <p:sldId id="311" r:id="rId12"/>
    <p:sldId id="312" r:id="rId13"/>
    <p:sldId id="260" r:id="rId14"/>
    <p:sldId id="313" r:id="rId15"/>
    <p:sldId id="314" r:id="rId16"/>
    <p:sldId id="315" r:id="rId17"/>
    <p:sldId id="31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32"/>
    <p:restoredTop sz="94632"/>
  </p:normalViewPr>
  <p:slideViewPr>
    <p:cSldViewPr snapToGrid="0" snapToObjects="1">
      <p:cViewPr varScale="1">
        <p:scale>
          <a:sx n="57" d="100"/>
          <a:sy n="57" d="100"/>
        </p:scale>
        <p:origin x="168" y="1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D1B3A-1DB6-564B-A347-94A786CF3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Revision: </a:t>
            </a:r>
            <a:r>
              <a:rPr lang="en-US" dirty="0" err="1"/>
              <a:t>Módulo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 err="1"/>
              <a:t>Intereses</a:t>
            </a:r>
            <a:r>
              <a:rPr lang="en-US" dirty="0"/>
              <a:t> e </a:t>
            </a:r>
            <a:r>
              <a:rPr lang="en-US" dirty="0" err="1"/>
              <a:t>influencias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34CE5-BAAC-9842-8C98-68A79FEE0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Theme 1: Identity and Culture</a:t>
            </a:r>
          </a:p>
        </p:txBody>
      </p:sp>
    </p:spTree>
    <p:extLst>
      <p:ext uri="{BB962C8B-B14F-4D97-AF65-F5344CB8AC3E}">
        <p14:creationId xmlns:p14="http://schemas.microsoft.com/office/powerpoint/2010/main" val="2668521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656A-F085-7D42-9BF5-93AD54EF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Task 7: Watch the video of Spanish </a:t>
            </a:r>
            <a:r>
              <a:rPr lang="en-US" dirty="0" err="1"/>
              <a:t>programmes</a:t>
            </a:r>
            <a:r>
              <a:rPr lang="en-US" dirty="0"/>
              <a:t> and write down your opinion.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A6159-F76F-6D4D-9F9B-DC8E7A5A1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: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concurso</a:t>
            </a:r>
            <a:r>
              <a:rPr lang="en-US" dirty="0"/>
              <a:t>. Me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divertido</a:t>
            </a:r>
            <a:r>
              <a:rPr lang="en-US" dirty="0"/>
              <a:t>. </a:t>
            </a:r>
          </a:p>
          <a:p>
            <a:r>
              <a:rPr lang="en-US" dirty="0"/>
              <a:t>Think of different ways of giving an opinion and reason. </a:t>
            </a:r>
          </a:p>
          <a:p>
            <a:endParaRPr lang="en-US" dirty="0"/>
          </a:p>
          <a:p>
            <a:r>
              <a:rPr lang="en-GB" dirty="0"/>
              <a:t>https://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=h-3XVkVulls</a:t>
            </a:r>
          </a:p>
          <a:p>
            <a:r>
              <a:rPr lang="en-GB" dirty="0"/>
              <a:t>https://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=ixrM0j0mirw</a:t>
            </a:r>
          </a:p>
          <a:p>
            <a:r>
              <a:rPr lang="en-GB" dirty="0"/>
              <a:t>https://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=MjTNhjcN0qQ</a:t>
            </a:r>
          </a:p>
          <a:p>
            <a:r>
              <a:rPr lang="en-GB" dirty="0"/>
              <a:t>https://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=zh-Y3cAC4Rs</a:t>
            </a:r>
          </a:p>
          <a:p>
            <a:r>
              <a:rPr lang="en-GB" dirty="0"/>
              <a:t>https://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=bbCSjVBe3EI</a:t>
            </a:r>
          </a:p>
          <a:p>
            <a:r>
              <a:rPr lang="en-GB" dirty="0"/>
              <a:t>https://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=mJ540LGoJ6I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86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7721-3C9A-A74C-8A4F-63FA69D7E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8: Adjectives to describe TV shows:</a:t>
            </a:r>
            <a:br>
              <a:rPr lang="en-US" dirty="0"/>
            </a:br>
            <a:r>
              <a:rPr lang="en-US" sz="2000" dirty="0"/>
              <a:t>Fill in the table with the adjectives. Can you add any more to the list? 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D15B9F-C76B-BB48-AA5C-0CDB5F486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22019"/>
              </p:ext>
            </p:extLst>
          </p:nvPr>
        </p:nvGraphicFramePr>
        <p:xfrm>
          <a:off x="677334" y="2175245"/>
          <a:ext cx="11478410" cy="4153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7746">
                  <a:extLst>
                    <a:ext uri="{9D8B030D-6E8A-4147-A177-3AD203B41FA5}">
                      <a16:colId xmlns:a16="http://schemas.microsoft.com/office/drawing/2014/main" val="3295616366"/>
                    </a:ext>
                  </a:extLst>
                </a:gridCol>
                <a:gridCol w="1870384">
                  <a:extLst>
                    <a:ext uri="{9D8B030D-6E8A-4147-A177-3AD203B41FA5}">
                      <a16:colId xmlns:a16="http://schemas.microsoft.com/office/drawing/2014/main" val="1768618898"/>
                    </a:ext>
                  </a:extLst>
                </a:gridCol>
                <a:gridCol w="2025076">
                  <a:extLst>
                    <a:ext uri="{9D8B030D-6E8A-4147-A177-3AD203B41FA5}">
                      <a16:colId xmlns:a16="http://schemas.microsoft.com/office/drawing/2014/main" val="755413734"/>
                    </a:ext>
                  </a:extLst>
                </a:gridCol>
                <a:gridCol w="2632602">
                  <a:extLst>
                    <a:ext uri="{9D8B030D-6E8A-4147-A177-3AD203B41FA5}">
                      <a16:colId xmlns:a16="http://schemas.microsoft.com/office/drawing/2014/main" val="1573898043"/>
                    </a:ext>
                  </a:extLst>
                </a:gridCol>
                <a:gridCol w="2632602">
                  <a:extLst>
                    <a:ext uri="{9D8B030D-6E8A-4147-A177-3AD203B41FA5}">
                      <a16:colId xmlns:a16="http://schemas.microsoft.com/office/drawing/2014/main" val="1679468259"/>
                    </a:ext>
                  </a:extLst>
                </a:gridCol>
              </a:tblGrid>
              <a:tr h="471963"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Masc.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S.</a:t>
                      </a:r>
                      <a:endParaRPr lang="en-GB" sz="2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Fem.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Masc. 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Fem. 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202293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aburrid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aburrid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555541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adictiv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14271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divertidas</a:t>
                      </a:r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688822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entretenid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os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562123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tont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40412"/>
                  </a:ext>
                </a:extLst>
              </a:tr>
              <a:tr h="849533"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emocionant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emocionant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347839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interesant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0" dirty="0" err="1">
                          <a:latin typeface="Comic Sans MS" panose="030F0702030302020204" pitchFamily="66" charset="0"/>
                        </a:rPr>
                        <a:t>interesant</a:t>
                      </a:r>
                      <a:r>
                        <a:rPr lang="en-GB" sz="2200" b="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15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4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3756-3DB1-F24C-BC11-9EB08D29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9: Answer the following questions. </a:t>
            </a:r>
            <a:br>
              <a:rPr lang="en-US" dirty="0"/>
            </a:br>
            <a:r>
              <a:rPr lang="en-US" sz="2000" dirty="0"/>
              <a:t>Add opinions, reasons and detail to your answers.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FB301-F7E4-524B-BADE-5E3B202C2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¿Eres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teleadicto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/a?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Sí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 / No soy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teladicto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¿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Cuántas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horas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ves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la tele al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día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?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Veo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 la tele … horas al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día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¿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Qué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programas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te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gustan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? 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Me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gustan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los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 / las …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porque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 son …</a:t>
            </a:r>
          </a:p>
          <a:p>
            <a:endParaRPr lang="en-US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¿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Qué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programas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no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te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gustan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? 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No me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gustan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los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 / las </a:t>
            </a:r>
            <a:r>
              <a:rPr lang="en-US" i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porque</a:t>
            </a:r>
            <a:r>
              <a:rPr lang="en-US" i="1" dirty="0">
                <a:solidFill>
                  <a:schemeClr val="tx1"/>
                </a:solidFill>
                <a:latin typeface="Comic Sans MS" panose="030F0902030302020204" pitchFamily="66" charset="0"/>
              </a:rPr>
              <a:t> son …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9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4B4E-20AF-3343-9426-2B528740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1 learning: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F926-DBE0-FF46-BF05-F5A2E725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Task 1: 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Voy</a:t>
            </a:r>
            <a:r>
              <a:rPr lang="en-US" dirty="0"/>
              <a:t> a la playa = I go to the beach</a:t>
            </a:r>
          </a:p>
          <a:p>
            <a:pPr>
              <a:buFont typeface="+mj-lt"/>
              <a:buAutoNum type="arabicPeriod"/>
            </a:pPr>
            <a:r>
              <a:rPr lang="en-US" u="sng" dirty="0"/>
              <a:t>Monto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bici</a:t>
            </a:r>
            <a:r>
              <a:rPr lang="en-US" dirty="0"/>
              <a:t> = I ride my bike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Juego</a:t>
            </a:r>
            <a:r>
              <a:rPr lang="en-US" u="sng" dirty="0"/>
              <a:t> </a:t>
            </a:r>
            <a:r>
              <a:rPr lang="en-US" dirty="0"/>
              <a:t>al </a:t>
            </a:r>
            <a:r>
              <a:rPr lang="en-US" dirty="0" err="1"/>
              <a:t>fútbol</a:t>
            </a:r>
            <a:r>
              <a:rPr lang="en-US" dirty="0"/>
              <a:t> = I play football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Toco</a:t>
            </a:r>
            <a:r>
              <a:rPr lang="en-US" u="sng" dirty="0"/>
              <a:t> </a:t>
            </a:r>
            <a:r>
              <a:rPr lang="en-US" dirty="0"/>
              <a:t>el piano = I play the piano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Compro</a:t>
            </a:r>
            <a:r>
              <a:rPr lang="en-US" u="sng" dirty="0"/>
              <a:t> </a:t>
            </a:r>
            <a:r>
              <a:rPr lang="en-US" dirty="0" err="1"/>
              <a:t>ropa</a:t>
            </a:r>
            <a:r>
              <a:rPr lang="en-US" dirty="0"/>
              <a:t> = I buy clothes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Cocino</a:t>
            </a:r>
            <a:r>
              <a:rPr lang="en-US" u="sng" dirty="0"/>
              <a:t> = I book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Recibo</a:t>
            </a:r>
            <a:r>
              <a:rPr lang="en-US" u="sng" dirty="0"/>
              <a:t> </a:t>
            </a:r>
            <a:r>
              <a:rPr lang="en-US" dirty="0" err="1"/>
              <a:t>diez</a:t>
            </a:r>
            <a:r>
              <a:rPr lang="en-US" dirty="0"/>
              <a:t> euros a la </a:t>
            </a:r>
            <a:r>
              <a:rPr lang="en-US" dirty="0" err="1"/>
              <a:t>semana</a:t>
            </a:r>
            <a:r>
              <a:rPr lang="en-US" dirty="0"/>
              <a:t> = I receive 10 euros a week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Gasto</a:t>
            </a:r>
            <a:r>
              <a:rPr lang="en-US" u="sng" dirty="0"/>
              <a:t> </a:t>
            </a:r>
            <a:r>
              <a:rPr lang="en-US" dirty="0"/>
              <a:t>mi </a:t>
            </a:r>
            <a:r>
              <a:rPr lang="en-US" dirty="0" err="1"/>
              <a:t>dinero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caramelos</a:t>
            </a:r>
            <a:r>
              <a:rPr lang="en-US" dirty="0"/>
              <a:t> = I spend my money on sweets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Vamos</a:t>
            </a:r>
            <a:r>
              <a:rPr lang="en-US" u="sng" dirty="0"/>
              <a:t> </a:t>
            </a:r>
            <a:r>
              <a:rPr lang="en-US" dirty="0"/>
              <a:t>al cine = We go to the cinema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Jugamos</a:t>
            </a:r>
            <a:r>
              <a:rPr lang="en-US" u="sng" dirty="0"/>
              <a:t> </a:t>
            </a:r>
            <a:r>
              <a:rPr lang="en-US" dirty="0"/>
              <a:t>a </a:t>
            </a:r>
            <a:r>
              <a:rPr lang="en-US" dirty="0" err="1"/>
              <a:t>tenis</a:t>
            </a:r>
            <a:r>
              <a:rPr lang="en-US" dirty="0"/>
              <a:t> = We play tennis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39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4B4E-20AF-3343-9426-2B528740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1 learning: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F926-DBE0-FF46-BF05-F5A2E725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Task 2: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Voy</a:t>
            </a:r>
            <a:r>
              <a:rPr lang="en-US" dirty="0"/>
              <a:t> al cine, al parquet, al </a:t>
            </a:r>
            <a:r>
              <a:rPr lang="en-US" dirty="0" err="1"/>
              <a:t>centro</a:t>
            </a:r>
            <a:r>
              <a:rPr lang="en-US" dirty="0"/>
              <a:t> commercial  (cinema, park, shopping </a:t>
            </a:r>
            <a:r>
              <a:rPr lang="en-US" dirty="0" err="1"/>
              <a:t>centre</a:t>
            </a:r>
            <a:r>
              <a:rPr lang="en-US" dirty="0"/>
              <a:t>)</a:t>
            </a:r>
          </a:p>
          <a:p>
            <a:pPr>
              <a:buFont typeface="+mj-lt"/>
              <a:buAutoNum type="arabicPeriod"/>
            </a:pPr>
            <a:r>
              <a:rPr lang="en-US" dirty="0"/>
              <a:t>Monto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bici</a:t>
            </a:r>
            <a:r>
              <a:rPr lang="en-US" dirty="0"/>
              <a:t>, moto, </a:t>
            </a:r>
            <a:r>
              <a:rPr lang="en-US" dirty="0" err="1"/>
              <a:t>monopatín</a:t>
            </a:r>
            <a:r>
              <a:rPr lang="en-US" dirty="0"/>
              <a:t>(bike, motorbike, scooter)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Juego</a:t>
            </a:r>
            <a:r>
              <a:rPr lang="en-US" dirty="0"/>
              <a:t> al </a:t>
            </a:r>
            <a:r>
              <a:rPr lang="en-US" dirty="0" err="1"/>
              <a:t>tenis</a:t>
            </a:r>
            <a:r>
              <a:rPr lang="en-US" dirty="0"/>
              <a:t>, al </a:t>
            </a:r>
            <a:r>
              <a:rPr lang="en-US" dirty="0" err="1"/>
              <a:t>baloncesto</a:t>
            </a:r>
            <a:r>
              <a:rPr lang="en-US" dirty="0"/>
              <a:t>, a las cartas (tennis, basketball, cards)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Toco</a:t>
            </a:r>
            <a:r>
              <a:rPr lang="en-US" dirty="0"/>
              <a:t> la </a:t>
            </a:r>
            <a:r>
              <a:rPr lang="en-US" dirty="0" err="1"/>
              <a:t>guitarra</a:t>
            </a:r>
            <a:r>
              <a:rPr lang="en-US" dirty="0"/>
              <a:t>, la </a:t>
            </a:r>
            <a:r>
              <a:rPr lang="en-US" dirty="0" err="1"/>
              <a:t>batería</a:t>
            </a:r>
            <a:r>
              <a:rPr lang="en-US" dirty="0"/>
              <a:t>, la </a:t>
            </a:r>
            <a:r>
              <a:rPr lang="en-US" dirty="0" err="1"/>
              <a:t>trompeta</a:t>
            </a:r>
            <a:r>
              <a:rPr lang="en-US" dirty="0"/>
              <a:t> (guitar, drums, trumpet)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Compro</a:t>
            </a:r>
            <a:r>
              <a:rPr lang="en-US" dirty="0"/>
              <a:t> ………..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Cocino</a:t>
            </a:r>
            <a:r>
              <a:rPr lang="en-US" dirty="0"/>
              <a:t> …………………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Recibo</a:t>
            </a:r>
            <a:r>
              <a:rPr lang="en-US" dirty="0"/>
              <a:t> ……….. Euros ………….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Gasto</a:t>
            </a:r>
            <a:r>
              <a:rPr lang="en-US" dirty="0"/>
              <a:t> mi </a:t>
            </a:r>
            <a:r>
              <a:rPr lang="en-US" dirty="0" err="1"/>
              <a:t>dinero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………………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Vamos</a:t>
            </a:r>
            <a:r>
              <a:rPr lang="en-US" dirty="0"/>
              <a:t> a ……………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Jugamos</a:t>
            </a:r>
            <a:r>
              <a:rPr lang="en-US" dirty="0"/>
              <a:t> a …………..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10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4B4E-20AF-3343-9426-2B528740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1 learning: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F926-DBE0-FF46-BF05-F5A2E725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Task 4: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Muchos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Flauta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Videujuegos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Quedo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Jugamos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Monopatín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Bastante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Diez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Móvil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ropa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61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4B4E-20AF-3343-9426-2B528740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1 learning: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F926-DBE0-FF46-BF05-F5A2E725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Task 6: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usually</a:t>
            </a:r>
            <a:r>
              <a:rPr lang="en-US" u="sng" dirty="0">
                <a:solidFill>
                  <a:schemeClr val="tx1"/>
                </a:solidFill>
              </a:rPr>
              <a:t> play </a:t>
            </a:r>
            <a:r>
              <a:rPr lang="en-US" dirty="0">
                <a:solidFill>
                  <a:schemeClr val="tx1"/>
                </a:solidFill>
              </a:rPr>
              <a:t>tennis but yesterday I </a:t>
            </a:r>
            <a:r>
              <a:rPr lang="en-US" u="sng" dirty="0">
                <a:solidFill>
                  <a:schemeClr val="tx1"/>
                </a:solidFill>
              </a:rPr>
              <a:t>played </a:t>
            </a:r>
            <a:r>
              <a:rPr lang="en-US" dirty="0">
                <a:solidFill>
                  <a:schemeClr val="tx1"/>
                </a:solidFill>
              </a:rPr>
              <a:t>basketball = </a:t>
            </a:r>
            <a:r>
              <a:rPr lang="en-US" dirty="0" err="1">
                <a:solidFill>
                  <a:schemeClr val="tx1"/>
                </a:solidFill>
              </a:rPr>
              <a:t>Normalmente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juego</a:t>
            </a:r>
            <a:r>
              <a:rPr lang="en-US" dirty="0">
                <a:solidFill>
                  <a:schemeClr val="tx1"/>
                </a:solidFill>
              </a:rPr>
              <a:t> al </a:t>
            </a:r>
            <a:r>
              <a:rPr lang="en-US" dirty="0" err="1">
                <a:solidFill>
                  <a:schemeClr val="tx1"/>
                </a:solidFill>
              </a:rPr>
              <a:t>tenis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ayer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jugué</a:t>
            </a:r>
            <a:r>
              <a:rPr lang="en-US" dirty="0">
                <a:solidFill>
                  <a:schemeClr val="tx1"/>
                </a:solidFill>
              </a:rPr>
              <a:t> al </a:t>
            </a:r>
            <a:r>
              <a:rPr lang="en-US" dirty="0" err="1">
                <a:solidFill>
                  <a:schemeClr val="tx1"/>
                </a:solidFill>
              </a:rPr>
              <a:t>baloncesto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always </a:t>
            </a:r>
            <a:r>
              <a:rPr lang="en-US" u="sng" dirty="0">
                <a:solidFill>
                  <a:schemeClr val="tx1"/>
                </a:solidFill>
              </a:rPr>
              <a:t>do </a:t>
            </a:r>
            <a:r>
              <a:rPr lang="en-US" dirty="0">
                <a:solidFill>
                  <a:schemeClr val="tx1"/>
                </a:solidFill>
              </a:rPr>
              <a:t>gymnastics but yesterday I </a:t>
            </a:r>
            <a:r>
              <a:rPr lang="en-US" u="sng" dirty="0">
                <a:solidFill>
                  <a:schemeClr val="tx1"/>
                </a:solidFill>
              </a:rPr>
              <a:t>did </a:t>
            </a:r>
            <a:r>
              <a:rPr lang="en-US" dirty="0">
                <a:solidFill>
                  <a:schemeClr val="tx1"/>
                </a:solidFill>
              </a:rPr>
              <a:t>cycling – </a:t>
            </a:r>
            <a:r>
              <a:rPr lang="en-US" dirty="0" err="1">
                <a:solidFill>
                  <a:schemeClr val="tx1"/>
                </a:solidFill>
              </a:rPr>
              <a:t>Siempre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hago</a:t>
            </a:r>
            <a:r>
              <a:rPr lang="en-US" dirty="0">
                <a:solidFill>
                  <a:schemeClr val="tx1"/>
                </a:solidFill>
              </a:rPr>
              <a:t> gymnasia </a:t>
            </a:r>
            <a:r>
              <a:rPr lang="en-US" dirty="0" err="1">
                <a:solidFill>
                  <a:schemeClr val="tx1"/>
                </a:solidFill>
              </a:rPr>
              <a:t>pero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ayer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ciclismo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sometimes </a:t>
            </a:r>
            <a:r>
              <a:rPr lang="en-US" u="sng" dirty="0">
                <a:solidFill>
                  <a:schemeClr val="tx1"/>
                </a:solidFill>
              </a:rPr>
              <a:t>ride </a:t>
            </a:r>
            <a:r>
              <a:rPr lang="en-US" dirty="0">
                <a:solidFill>
                  <a:schemeClr val="tx1"/>
                </a:solidFill>
              </a:rPr>
              <a:t>a bike but yesterday I </a:t>
            </a:r>
            <a:r>
              <a:rPr lang="en-US" u="sng" dirty="0">
                <a:solidFill>
                  <a:schemeClr val="tx1"/>
                </a:solidFill>
              </a:rPr>
              <a:t>rode </a:t>
            </a:r>
            <a:r>
              <a:rPr lang="en-US" dirty="0">
                <a:solidFill>
                  <a:schemeClr val="tx1"/>
                </a:solidFill>
              </a:rPr>
              <a:t>a motorbike – A </a:t>
            </a:r>
            <a:r>
              <a:rPr lang="en-US" dirty="0" err="1">
                <a:solidFill>
                  <a:schemeClr val="tx1"/>
                </a:solidFill>
              </a:rPr>
              <a:t>veces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ayer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monté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moto.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often </a:t>
            </a:r>
            <a:r>
              <a:rPr lang="en-US" u="sng" dirty="0">
                <a:solidFill>
                  <a:schemeClr val="tx1"/>
                </a:solidFill>
              </a:rPr>
              <a:t>swim </a:t>
            </a:r>
            <a:r>
              <a:rPr lang="en-US" dirty="0">
                <a:solidFill>
                  <a:schemeClr val="tx1"/>
                </a:solidFill>
              </a:rPr>
              <a:t>in the sea but yesterday afternoon I </a:t>
            </a:r>
            <a:r>
              <a:rPr lang="en-US" u="sng" dirty="0">
                <a:solidFill>
                  <a:schemeClr val="tx1"/>
                </a:solidFill>
              </a:rPr>
              <a:t>swam </a:t>
            </a:r>
            <a:r>
              <a:rPr lang="en-US" dirty="0">
                <a:solidFill>
                  <a:schemeClr val="tx1"/>
                </a:solidFill>
              </a:rPr>
              <a:t>in the pool – A menudo nada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el </a:t>
            </a:r>
            <a:r>
              <a:rPr lang="en-US" dirty="0" err="1">
                <a:solidFill>
                  <a:schemeClr val="tx1"/>
                </a:solidFill>
              </a:rPr>
              <a:t>maro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ayer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tarde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nadé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la piscina.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 the afternoon I </a:t>
            </a:r>
            <a:r>
              <a:rPr lang="en-US" u="sng" dirty="0">
                <a:solidFill>
                  <a:schemeClr val="tx1"/>
                </a:solidFill>
              </a:rPr>
              <a:t>run </a:t>
            </a:r>
            <a:r>
              <a:rPr lang="en-US" dirty="0">
                <a:solidFill>
                  <a:schemeClr val="tx1"/>
                </a:solidFill>
              </a:rPr>
              <a:t>2km but last Saturday I </a:t>
            </a:r>
            <a:r>
              <a:rPr lang="en-US" u="sng" dirty="0">
                <a:solidFill>
                  <a:schemeClr val="tx1"/>
                </a:solidFill>
              </a:rPr>
              <a:t>ran </a:t>
            </a:r>
            <a:r>
              <a:rPr lang="en-US" dirty="0">
                <a:solidFill>
                  <a:schemeClr val="tx1"/>
                </a:solidFill>
              </a:rPr>
              <a:t>5km – Por la </a:t>
            </a:r>
            <a:r>
              <a:rPr lang="en-US" dirty="0" err="1">
                <a:solidFill>
                  <a:schemeClr val="tx1"/>
                </a:solidFill>
              </a:rPr>
              <a:t>tarde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corro</a:t>
            </a:r>
            <a:r>
              <a:rPr lang="en-US" dirty="0">
                <a:solidFill>
                  <a:schemeClr val="tx1"/>
                </a:solidFill>
              </a:rPr>
              <a:t> 2km </a:t>
            </a:r>
            <a:r>
              <a:rPr lang="en-US" dirty="0" err="1">
                <a:solidFill>
                  <a:schemeClr val="tx1"/>
                </a:solidFill>
              </a:rPr>
              <a:t>pero</a:t>
            </a:r>
            <a:r>
              <a:rPr lang="en-US" dirty="0">
                <a:solidFill>
                  <a:schemeClr val="tx1"/>
                </a:solidFill>
              </a:rPr>
              <a:t> el </a:t>
            </a:r>
            <a:r>
              <a:rPr lang="en-US" dirty="0" err="1">
                <a:solidFill>
                  <a:schemeClr val="tx1"/>
                </a:solidFill>
              </a:rPr>
              <a:t>sábado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pasado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corré</a:t>
            </a:r>
            <a:r>
              <a:rPr lang="en-US" dirty="0">
                <a:solidFill>
                  <a:schemeClr val="tx1"/>
                </a:solidFill>
              </a:rPr>
              <a:t> 5km.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never </a:t>
            </a:r>
            <a:r>
              <a:rPr lang="en-US" u="sng" dirty="0">
                <a:solidFill>
                  <a:schemeClr val="tx1"/>
                </a:solidFill>
              </a:rPr>
              <a:t>win </a:t>
            </a:r>
            <a:r>
              <a:rPr lang="en-US" dirty="0">
                <a:solidFill>
                  <a:schemeClr val="tx1"/>
                </a:solidFill>
              </a:rPr>
              <a:t>at sport. However, last week I </a:t>
            </a:r>
            <a:r>
              <a:rPr lang="en-US" u="sng" dirty="0">
                <a:solidFill>
                  <a:schemeClr val="tx1"/>
                </a:solidFill>
              </a:rPr>
              <a:t>won </a:t>
            </a:r>
            <a:r>
              <a:rPr lang="en-US" dirty="0">
                <a:solidFill>
                  <a:schemeClr val="tx1"/>
                </a:solidFill>
              </a:rPr>
              <a:t>my first medal – </a:t>
            </a:r>
            <a:r>
              <a:rPr lang="en-US" dirty="0" err="1">
                <a:solidFill>
                  <a:schemeClr val="tx1"/>
                </a:solidFill>
              </a:rPr>
              <a:t>Nunca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el </a:t>
            </a:r>
            <a:r>
              <a:rPr lang="en-US" dirty="0" err="1">
                <a:solidFill>
                  <a:schemeClr val="tx1"/>
                </a:solidFill>
              </a:rPr>
              <a:t>deporte</a:t>
            </a:r>
            <a:r>
              <a:rPr lang="en-US" dirty="0">
                <a:solidFill>
                  <a:schemeClr val="tx1"/>
                </a:solidFill>
              </a:rPr>
              <a:t>. Sin embargo, la </a:t>
            </a:r>
            <a:r>
              <a:rPr lang="en-US" dirty="0" err="1">
                <a:solidFill>
                  <a:schemeClr val="tx1"/>
                </a:solidFill>
              </a:rPr>
              <a:t>semana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gané</a:t>
            </a:r>
            <a:r>
              <a:rPr lang="en-US" dirty="0">
                <a:solidFill>
                  <a:schemeClr val="tx1"/>
                </a:solidFill>
              </a:rPr>
              <a:t> mi </a:t>
            </a:r>
            <a:r>
              <a:rPr lang="en-US" dirty="0" err="1">
                <a:solidFill>
                  <a:schemeClr val="tx1"/>
                </a:solidFill>
              </a:rPr>
              <a:t>primera</a:t>
            </a:r>
            <a:r>
              <a:rPr lang="en-US" dirty="0">
                <a:solidFill>
                  <a:schemeClr val="tx1"/>
                </a:solidFill>
              </a:rPr>
              <a:t> medulla.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6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4B4E-20AF-3343-9426-2B528740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1 learning: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F926-DBE0-FF46-BF05-F5A2E7251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Task 8:  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0A5E3B-A6CB-0B45-8471-FBA48CA9D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23362"/>
              </p:ext>
            </p:extLst>
          </p:nvPr>
        </p:nvGraphicFramePr>
        <p:xfrm>
          <a:off x="415035" y="1930400"/>
          <a:ext cx="11776965" cy="4153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7964">
                  <a:extLst>
                    <a:ext uri="{9D8B030D-6E8A-4147-A177-3AD203B41FA5}">
                      <a16:colId xmlns:a16="http://schemas.microsoft.com/office/drawing/2014/main" val="3295616366"/>
                    </a:ext>
                  </a:extLst>
                </a:gridCol>
                <a:gridCol w="2054710">
                  <a:extLst>
                    <a:ext uri="{9D8B030D-6E8A-4147-A177-3AD203B41FA5}">
                      <a16:colId xmlns:a16="http://schemas.microsoft.com/office/drawing/2014/main" val="1768618898"/>
                    </a:ext>
                  </a:extLst>
                </a:gridCol>
                <a:gridCol w="2042139">
                  <a:extLst>
                    <a:ext uri="{9D8B030D-6E8A-4147-A177-3AD203B41FA5}">
                      <a16:colId xmlns:a16="http://schemas.microsoft.com/office/drawing/2014/main" val="755413734"/>
                    </a:ext>
                  </a:extLst>
                </a:gridCol>
                <a:gridCol w="2701076">
                  <a:extLst>
                    <a:ext uri="{9D8B030D-6E8A-4147-A177-3AD203B41FA5}">
                      <a16:colId xmlns:a16="http://schemas.microsoft.com/office/drawing/2014/main" val="1573898043"/>
                    </a:ext>
                  </a:extLst>
                </a:gridCol>
                <a:gridCol w="2701076">
                  <a:extLst>
                    <a:ext uri="{9D8B030D-6E8A-4147-A177-3AD203B41FA5}">
                      <a16:colId xmlns:a16="http://schemas.microsoft.com/office/drawing/2014/main" val="1679468259"/>
                    </a:ext>
                  </a:extLst>
                </a:gridCol>
              </a:tblGrid>
              <a:tr h="471963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Masc.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S.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Fem.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Masc. 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Fem. 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202293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Boring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aburrid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Aburrid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Aburrid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aburrid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555541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Addictive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Adictiv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adictiv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Adictiv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Adictiv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14271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Fun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Divertid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Divertid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Divertid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divertid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688822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Entertaining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entretenid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Entretenid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entretenid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Entretenid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562123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Silly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Tont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Tont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tont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tont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40412"/>
                  </a:ext>
                </a:extLst>
              </a:tr>
              <a:tr h="849533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Exciting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emocionant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emocionant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emocionant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emocionant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347839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interesting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interesant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interesant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interesant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interesant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15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1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4183-328F-9141-B2AA-D86E0567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module will cover: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DD73-F339-3D4E-BE71-7D9F7469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time activities (present/ </a:t>
            </a:r>
            <a:r>
              <a:rPr lang="en-US" dirty="0" err="1"/>
              <a:t>preterite</a:t>
            </a:r>
            <a:r>
              <a:rPr lang="en-US" dirty="0"/>
              <a:t> tense)</a:t>
            </a:r>
          </a:p>
          <a:p>
            <a:r>
              <a:rPr lang="en-US" dirty="0"/>
              <a:t>TV </a:t>
            </a:r>
            <a:r>
              <a:rPr lang="en-US" dirty="0" err="1"/>
              <a:t>programmes</a:t>
            </a:r>
            <a:r>
              <a:rPr lang="en-US" dirty="0"/>
              <a:t> and films</a:t>
            </a:r>
          </a:p>
          <a:p>
            <a:r>
              <a:rPr lang="en-US" dirty="0"/>
              <a:t>What you usually do using ‘</a:t>
            </a:r>
            <a:r>
              <a:rPr lang="en-US" dirty="0" err="1"/>
              <a:t>suelo</a:t>
            </a:r>
            <a:r>
              <a:rPr lang="en-US" dirty="0"/>
              <a:t>’</a:t>
            </a:r>
          </a:p>
          <a:p>
            <a:r>
              <a:rPr lang="en-US" dirty="0"/>
              <a:t>Sports, imperfect tense for what you used to do</a:t>
            </a:r>
          </a:p>
          <a:p>
            <a:r>
              <a:rPr lang="en-US" dirty="0"/>
              <a:t>What’s trending, use of the perfect tense</a:t>
            </a:r>
          </a:p>
          <a:p>
            <a:r>
              <a:rPr lang="en-US" dirty="0"/>
              <a:t>Types of entertainment, agreeing and disagreeing</a:t>
            </a:r>
          </a:p>
          <a:p>
            <a:r>
              <a:rPr lang="en-US" dirty="0"/>
              <a:t>Role models, who inspires you</a:t>
            </a:r>
          </a:p>
        </p:txBody>
      </p:sp>
    </p:spTree>
    <p:extLst>
      <p:ext uri="{BB962C8B-B14F-4D97-AF65-F5344CB8AC3E}">
        <p14:creationId xmlns:p14="http://schemas.microsoft.com/office/powerpoint/2010/main" val="353450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D846-92C8-5C48-BF36-E8BF5085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Start of week 1 of learning: </a:t>
            </a:r>
            <a:br>
              <a:rPr lang="en-US" dirty="0"/>
            </a:br>
            <a:r>
              <a:rPr lang="en-US" b="1" dirty="0"/>
              <a:t>Mi </a:t>
            </a:r>
            <a:r>
              <a:rPr lang="en-US" b="1" dirty="0" err="1"/>
              <a:t>Tiempo</a:t>
            </a:r>
            <a:r>
              <a:rPr lang="en-US" b="1" dirty="0"/>
              <a:t> Libre</a:t>
            </a:r>
            <a:br>
              <a:rPr lang="en-US" dirty="0"/>
            </a:br>
            <a:r>
              <a:rPr lang="en-US" dirty="0" err="1"/>
              <a:t>Objetivo</a:t>
            </a:r>
            <a:r>
              <a:rPr lang="en-US" dirty="0"/>
              <a:t>: </a:t>
            </a:r>
            <a:r>
              <a:rPr lang="en-US" dirty="0" err="1"/>
              <a:t>hablar</a:t>
            </a:r>
            <a:r>
              <a:rPr lang="en-US" dirty="0"/>
              <a:t> del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libre</a:t>
            </a:r>
            <a:r>
              <a:rPr lang="en-US" dirty="0"/>
              <a:t> y el </a:t>
            </a:r>
            <a:r>
              <a:rPr lang="en-US" dirty="0" err="1"/>
              <a:t>dinero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2B723-6860-9448-90E5-D44AA743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056" y="2606638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Task 1: Translate the following sentences. 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Voy</a:t>
            </a:r>
            <a:r>
              <a:rPr lang="en-US" dirty="0"/>
              <a:t> a la playa</a:t>
            </a:r>
          </a:p>
          <a:p>
            <a:pPr>
              <a:buFont typeface="+mj-lt"/>
              <a:buAutoNum type="arabicPeriod"/>
            </a:pPr>
            <a:r>
              <a:rPr lang="en-US" u="sng" dirty="0"/>
              <a:t>Monto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bici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u="sng" dirty="0" err="1"/>
              <a:t>Juego</a:t>
            </a:r>
            <a:r>
              <a:rPr lang="en-US" u="sng" dirty="0"/>
              <a:t> </a:t>
            </a:r>
            <a:r>
              <a:rPr lang="en-US" dirty="0"/>
              <a:t>al </a:t>
            </a:r>
            <a:r>
              <a:rPr lang="en-US" dirty="0" err="1"/>
              <a:t>fútbol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u="sng" dirty="0" err="1"/>
              <a:t>Toco</a:t>
            </a:r>
            <a:r>
              <a:rPr lang="en-US" u="sng" dirty="0"/>
              <a:t> </a:t>
            </a:r>
            <a:r>
              <a:rPr lang="en-US" dirty="0"/>
              <a:t>el piano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Compro</a:t>
            </a:r>
            <a:r>
              <a:rPr lang="en-US" u="sng" dirty="0"/>
              <a:t> </a:t>
            </a:r>
            <a:r>
              <a:rPr lang="en-US" dirty="0" err="1"/>
              <a:t>ropa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u="sng" dirty="0" err="1"/>
              <a:t>Cocino</a:t>
            </a:r>
            <a:endParaRPr lang="en-US" u="sng" dirty="0"/>
          </a:p>
          <a:p>
            <a:pPr>
              <a:buFont typeface="+mj-lt"/>
              <a:buAutoNum type="arabicPeriod"/>
            </a:pPr>
            <a:r>
              <a:rPr lang="en-US" u="sng" dirty="0" err="1"/>
              <a:t>Recibo</a:t>
            </a:r>
            <a:r>
              <a:rPr lang="en-US" u="sng" dirty="0"/>
              <a:t> </a:t>
            </a:r>
            <a:r>
              <a:rPr lang="en-US" dirty="0" err="1"/>
              <a:t>diez</a:t>
            </a:r>
            <a:r>
              <a:rPr lang="en-US" dirty="0"/>
              <a:t> euros a la </a:t>
            </a:r>
            <a:r>
              <a:rPr lang="en-US" dirty="0" err="1"/>
              <a:t>semana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u="sng" dirty="0" err="1"/>
              <a:t>Gasto</a:t>
            </a:r>
            <a:r>
              <a:rPr lang="en-US" u="sng" dirty="0"/>
              <a:t> </a:t>
            </a:r>
            <a:r>
              <a:rPr lang="en-US" dirty="0"/>
              <a:t>mi </a:t>
            </a:r>
            <a:r>
              <a:rPr lang="en-US" dirty="0" err="1"/>
              <a:t>dinero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caramelos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u="sng" dirty="0" err="1"/>
              <a:t>Vamos</a:t>
            </a:r>
            <a:r>
              <a:rPr lang="en-US" u="sng" dirty="0"/>
              <a:t> </a:t>
            </a:r>
            <a:r>
              <a:rPr lang="en-US" dirty="0"/>
              <a:t>al cine</a:t>
            </a:r>
          </a:p>
          <a:p>
            <a:pPr>
              <a:buFont typeface="+mj-lt"/>
              <a:buAutoNum type="arabicPeriod"/>
            </a:pPr>
            <a:r>
              <a:rPr lang="en-US" u="sng" dirty="0" err="1"/>
              <a:t>Jugamos</a:t>
            </a:r>
            <a:r>
              <a:rPr lang="en-US" u="sng" dirty="0"/>
              <a:t> </a:t>
            </a:r>
            <a:r>
              <a:rPr lang="en-US" dirty="0"/>
              <a:t>a </a:t>
            </a:r>
            <a:r>
              <a:rPr lang="en-US" dirty="0" err="1"/>
              <a:t>tenis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1956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5DBF-3139-644C-914B-FCF2EC97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Mi </a:t>
            </a:r>
            <a:r>
              <a:rPr lang="en-US" b="1" dirty="0" err="1"/>
              <a:t>Tiempo</a:t>
            </a:r>
            <a:r>
              <a:rPr lang="en-US" b="1" dirty="0"/>
              <a:t> Libre</a:t>
            </a:r>
            <a:br>
              <a:rPr lang="en-US" b="1" dirty="0"/>
            </a:br>
            <a:r>
              <a:rPr lang="en-US" sz="2800" b="1" dirty="0"/>
              <a:t>Complete the sentences. Think of as many combinations as possible.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23469-94D0-724A-AD8E-56CDAB1C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Task 2: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Voy</a:t>
            </a:r>
            <a:r>
              <a:rPr lang="en-US" dirty="0"/>
              <a:t> al/ a la ……………………  (cinema, park, shopping </a:t>
            </a:r>
            <a:r>
              <a:rPr lang="en-US" dirty="0" err="1"/>
              <a:t>centre</a:t>
            </a:r>
            <a:r>
              <a:rPr lang="en-US" dirty="0"/>
              <a:t>)</a:t>
            </a:r>
          </a:p>
          <a:p>
            <a:pPr>
              <a:buFont typeface="+mj-lt"/>
              <a:buAutoNum type="arabicPeriod"/>
            </a:pPr>
            <a:r>
              <a:rPr lang="en-US" dirty="0"/>
              <a:t>Monto </a:t>
            </a:r>
            <a:r>
              <a:rPr lang="en-US" dirty="0" err="1"/>
              <a:t>en</a:t>
            </a:r>
            <a:r>
              <a:rPr lang="en-US" dirty="0"/>
              <a:t> ………………… (bike, motorbike, scooter)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Juego</a:t>
            </a:r>
            <a:r>
              <a:rPr lang="en-US" dirty="0"/>
              <a:t> a ……………… (tennis, basketball, cards)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Toco</a:t>
            </a:r>
            <a:r>
              <a:rPr lang="en-US" dirty="0"/>
              <a:t> el ………… (guitar, drums, trumpet)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Compro</a:t>
            </a:r>
            <a:r>
              <a:rPr lang="en-US" dirty="0"/>
              <a:t> ………………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Cocino</a:t>
            </a:r>
            <a:r>
              <a:rPr lang="en-US" dirty="0"/>
              <a:t> …………………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Recibo</a:t>
            </a:r>
            <a:r>
              <a:rPr lang="en-US" dirty="0"/>
              <a:t> ……….. Euros ………….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Gasto</a:t>
            </a:r>
            <a:r>
              <a:rPr lang="en-US" dirty="0"/>
              <a:t> mi </a:t>
            </a:r>
            <a:r>
              <a:rPr lang="en-US" dirty="0" err="1"/>
              <a:t>dinero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………………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Vamos</a:t>
            </a:r>
            <a:r>
              <a:rPr lang="en-US" dirty="0"/>
              <a:t> a ……………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Jugamos</a:t>
            </a:r>
            <a:r>
              <a:rPr lang="en-US" dirty="0"/>
              <a:t> a …………..</a:t>
            </a:r>
          </a:p>
        </p:txBody>
      </p:sp>
    </p:spTree>
    <p:extLst>
      <p:ext uri="{BB962C8B-B14F-4D97-AF65-F5344CB8AC3E}">
        <p14:creationId xmlns:p14="http://schemas.microsoft.com/office/powerpoint/2010/main" val="371932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324" y="1934911"/>
            <a:ext cx="179905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Who</a:t>
            </a:r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with</a:t>
            </a:r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0946" y="985929"/>
            <a:ext cx="240148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Con mis amigos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643" y="5083255"/>
            <a:ext cx="125115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When</a:t>
            </a:r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7916" y="4276201"/>
            <a:ext cx="17086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Los lunes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6371" y="5918183"/>
            <a:ext cx="291606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Después</a:t>
            </a:r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del</a:t>
            </a:r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insti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3333" y="1540524"/>
            <a:ext cx="159287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Where</a:t>
            </a:r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23210" y="3457909"/>
            <a:ext cx="17178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Opinion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4034" y="5918183"/>
            <a:ext cx="135620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Reason</a:t>
            </a:r>
            <a:endParaRPr lang="fr-FR" sz="2400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98084" y="2675577"/>
            <a:ext cx="188744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Me </a:t>
            </a:r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gusta</a:t>
            </a:r>
            <a:endParaRPr lang="fr-FR" sz="2400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41060" y="596661"/>
            <a:ext cx="240148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En el parque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41573" y="4769821"/>
            <a:ext cx="2812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Porque es </a:t>
            </a:r>
            <a:r>
              <a:rPr lang="fr-FR" sz="2400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divertido</a:t>
            </a:r>
            <a:endParaRPr lang="fr-FR" sz="2400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065468" y="1447594"/>
            <a:ext cx="736003" cy="487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451913" y="4595937"/>
            <a:ext cx="736003" cy="487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50317" y="5557747"/>
            <a:ext cx="736003" cy="3604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972839" y="1074193"/>
            <a:ext cx="736003" cy="487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972839" y="2973466"/>
            <a:ext cx="736003" cy="487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410" y="5393882"/>
            <a:ext cx="768163" cy="5243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V="1">
            <a:off x="1114314" y="2431918"/>
            <a:ext cx="736003" cy="487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567330" y="1788337"/>
            <a:ext cx="736003" cy="487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987207" y="3788883"/>
            <a:ext cx="736003" cy="487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199328" y="6149760"/>
            <a:ext cx="736003" cy="487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7D8E8949-1D51-B342-803D-877D49DBA8BA}"/>
              </a:ext>
            </a:extLst>
          </p:cNvPr>
          <p:cNvSpPr txBox="1">
            <a:spLocks/>
          </p:cNvSpPr>
          <p:nvPr/>
        </p:nvSpPr>
        <p:spPr>
          <a:xfrm>
            <a:off x="577643" y="185768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/>
              <a:t>Extending Sentences: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230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3261-B064-A140-922F-3D9E7EC3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Extending Sentences: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D44C-1ED0-4C42-98BC-929D12FB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Task 3: Choose one (or more) of your sentences from slide 4 and add as much information as possible. </a:t>
            </a:r>
          </a:p>
          <a:p>
            <a:r>
              <a:rPr lang="en-US" dirty="0"/>
              <a:t>Who with? </a:t>
            </a:r>
          </a:p>
          <a:p>
            <a:r>
              <a:rPr lang="en-US" dirty="0"/>
              <a:t>When?</a:t>
            </a:r>
          </a:p>
          <a:p>
            <a:r>
              <a:rPr lang="en-US" dirty="0"/>
              <a:t>Where?</a:t>
            </a:r>
          </a:p>
          <a:p>
            <a:r>
              <a:rPr lang="en-US" dirty="0"/>
              <a:t>Opinion?</a:t>
            </a:r>
          </a:p>
          <a:p>
            <a:r>
              <a:rPr lang="en-US" dirty="0"/>
              <a:t>Reason?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Ejemplo</a:t>
            </a:r>
            <a:r>
              <a:rPr lang="en-US" dirty="0"/>
              <a:t>: </a:t>
            </a:r>
            <a:r>
              <a:rPr lang="en-US" dirty="0" err="1"/>
              <a:t>Juego</a:t>
            </a:r>
            <a:r>
              <a:rPr lang="en-US" dirty="0"/>
              <a:t> a </a:t>
            </a:r>
            <a:r>
              <a:rPr lang="en-US" dirty="0" err="1"/>
              <a:t>tenis</a:t>
            </a:r>
            <a:r>
              <a:rPr lang="en-US" dirty="0"/>
              <a:t> con mis amigos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sábados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parquet. Me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divertido</a:t>
            </a:r>
            <a:r>
              <a:rPr lang="en-US" dirty="0"/>
              <a:t> y competitive. </a:t>
            </a:r>
          </a:p>
        </p:txBody>
      </p:sp>
    </p:spTree>
    <p:extLst>
      <p:ext uri="{BB962C8B-B14F-4D97-AF65-F5344CB8AC3E}">
        <p14:creationId xmlns:p14="http://schemas.microsoft.com/office/powerpoint/2010/main" val="201290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86B9-2D96-A84A-91EC-B80630E05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Read the text and fill in the gaps from the words in the box below. </a:t>
            </a:r>
          </a:p>
        </p:txBody>
      </p:sp>
      <p:pic>
        <p:nvPicPr>
          <p:cNvPr id="4" name="Picture 2" descr="ID [661769] Zoom resource">
            <a:extLst>
              <a:ext uri="{FF2B5EF4-FFF2-40B4-BE49-F238E27FC236}">
                <a16:creationId xmlns:a16="http://schemas.microsoft.com/office/drawing/2014/main" id="{DFD385A8-E169-8447-8232-50E8CD8389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3" b="43908"/>
          <a:stretch/>
        </p:blipFill>
        <p:spPr bwMode="auto">
          <a:xfrm>
            <a:off x="677334" y="1930400"/>
            <a:ext cx="9969974" cy="306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60DDD3-3082-F54F-AA00-9A791D44CBD9}"/>
              </a:ext>
            </a:extLst>
          </p:cNvPr>
          <p:cNvSpPr txBox="1"/>
          <p:nvPr/>
        </p:nvSpPr>
        <p:spPr>
          <a:xfrm>
            <a:off x="1092820" y="5488066"/>
            <a:ext cx="100609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Bastante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		flauta		</a:t>
            </a:r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muchos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monopatín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ropa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quedo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	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Jugamos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móvil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diez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			</a:t>
            </a:r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videojuegos</a:t>
            </a:r>
            <a:endParaRPr lang="en-US" sz="24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6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ED40F-8C91-CB43-AC67-337EA8EB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Task 5: Answer the following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19BC-E507-4247-8F0A-9F138F128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4263"/>
            <a:ext cx="8596668" cy="365651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¿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Qué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haces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en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tus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ratos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libres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?</a:t>
            </a:r>
          </a:p>
          <a:p>
            <a:endParaRPr lang="en-US" sz="20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¿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Adónde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vas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los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fines de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semana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?</a:t>
            </a:r>
          </a:p>
          <a:p>
            <a:endParaRPr lang="en-US" sz="20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¿Tus padres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te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dinero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?</a:t>
            </a:r>
          </a:p>
          <a:p>
            <a:endParaRPr lang="en-US" sz="20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¿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Qué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haces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con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tu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dinero</a:t>
            </a:r>
            <a:r>
              <a:rPr lang="en-US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?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D0F95-EDC8-8140-BF8A-326238E86B91}"/>
              </a:ext>
            </a:extLst>
          </p:cNvPr>
          <p:cNvSpPr txBox="1"/>
          <p:nvPr/>
        </p:nvSpPr>
        <p:spPr>
          <a:xfrm>
            <a:off x="7586282" y="3805885"/>
            <a:ext cx="421427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Voy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=I go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Compro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=I buy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Recibo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=I get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Gasto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=I spend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Juego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=I play</a:t>
            </a:r>
          </a:p>
          <a:p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Monto=I ride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Toco</a:t>
            </a:r>
            <a:r>
              <a:rPr lang="en-US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= I play (instrument)</a:t>
            </a:r>
          </a:p>
        </p:txBody>
      </p:sp>
    </p:spTree>
    <p:extLst>
      <p:ext uri="{BB962C8B-B14F-4D97-AF65-F5344CB8AC3E}">
        <p14:creationId xmlns:p14="http://schemas.microsoft.com/office/powerpoint/2010/main" val="2548304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325E0-AFD4-1746-83EA-E8361B6F9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78" y="266435"/>
            <a:ext cx="8596668" cy="1320800"/>
          </a:xfrm>
        </p:spPr>
        <p:txBody>
          <a:bodyPr/>
          <a:lstStyle/>
          <a:p>
            <a:r>
              <a:rPr lang="en-US" b="1" dirty="0"/>
              <a:t>Mi </a:t>
            </a:r>
            <a:r>
              <a:rPr lang="en-US" b="1" dirty="0" err="1"/>
              <a:t>tiempo</a:t>
            </a:r>
            <a:r>
              <a:rPr lang="en-US" b="1" dirty="0"/>
              <a:t> </a:t>
            </a:r>
            <a:r>
              <a:rPr lang="en-US" b="1" dirty="0" err="1"/>
              <a:t>libre</a:t>
            </a:r>
            <a:r>
              <a:rPr lang="en-US" b="1" dirty="0"/>
              <a:t> </a:t>
            </a:r>
            <a:r>
              <a:rPr lang="en-US" b="1" dirty="0" err="1"/>
              <a:t>pasado</a:t>
            </a:r>
            <a:r>
              <a:rPr lang="en-US" b="1" dirty="0"/>
              <a:t> y </a:t>
            </a:r>
            <a:r>
              <a:rPr lang="en-US" b="1" dirty="0" err="1"/>
              <a:t>presente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A1BF9-5E00-C746-BB0B-47FA19720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078" y="1090072"/>
            <a:ext cx="8596668" cy="388077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Task 6: Translate the following sentences using the prompts to the right.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usually</a:t>
            </a:r>
            <a:r>
              <a:rPr lang="en-US" u="sng" dirty="0">
                <a:solidFill>
                  <a:schemeClr val="tx1"/>
                </a:solidFill>
              </a:rPr>
              <a:t> play </a:t>
            </a:r>
            <a:r>
              <a:rPr lang="en-US" dirty="0">
                <a:solidFill>
                  <a:schemeClr val="tx1"/>
                </a:solidFill>
              </a:rPr>
              <a:t>tennis but yesterday I </a:t>
            </a:r>
            <a:r>
              <a:rPr lang="en-US" u="sng" dirty="0">
                <a:solidFill>
                  <a:schemeClr val="tx1"/>
                </a:solidFill>
              </a:rPr>
              <a:t>played </a:t>
            </a:r>
            <a:r>
              <a:rPr lang="en-US" dirty="0">
                <a:solidFill>
                  <a:schemeClr val="tx1"/>
                </a:solidFill>
              </a:rPr>
              <a:t>basketball.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always </a:t>
            </a:r>
            <a:r>
              <a:rPr lang="en-US" u="sng" dirty="0">
                <a:solidFill>
                  <a:schemeClr val="tx1"/>
                </a:solidFill>
              </a:rPr>
              <a:t>do </a:t>
            </a:r>
            <a:r>
              <a:rPr lang="en-US" dirty="0">
                <a:solidFill>
                  <a:schemeClr val="tx1"/>
                </a:solidFill>
              </a:rPr>
              <a:t>gymnastics but yesterday I </a:t>
            </a:r>
            <a:r>
              <a:rPr lang="en-US" u="sng" dirty="0">
                <a:solidFill>
                  <a:schemeClr val="tx1"/>
                </a:solidFill>
              </a:rPr>
              <a:t>did </a:t>
            </a:r>
            <a:r>
              <a:rPr lang="en-US" dirty="0">
                <a:solidFill>
                  <a:schemeClr val="tx1"/>
                </a:solidFill>
              </a:rPr>
              <a:t>cycling.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sometimes </a:t>
            </a:r>
            <a:r>
              <a:rPr lang="en-US" u="sng" dirty="0">
                <a:solidFill>
                  <a:schemeClr val="tx1"/>
                </a:solidFill>
              </a:rPr>
              <a:t>ride </a:t>
            </a:r>
            <a:r>
              <a:rPr lang="en-US" dirty="0">
                <a:solidFill>
                  <a:schemeClr val="tx1"/>
                </a:solidFill>
              </a:rPr>
              <a:t>a bike but yesterday I </a:t>
            </a:r>
            <a:r>
              <a:rPr lang="en-US" u="sng" dirty="0">
                <a:solidFill>
                  <a:schemeClr val="tx1"/>
                </a:solidFill>
              </a:rPr>
              <a:t>rode </a:t>
            </a:r>
            <a:r>
              <a:rPr lang="en-US" dirty="0">
                <a:solidFill>
                  <a:schemeClr val="tx1"/>
                </a:solidFill>
              </a:rPr>
              <a:t>a motorbike.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often </a:t>
            </a:r>
            <a:r>
              <a:rPr lang="en-US" u="sng" dirty="0">
                <a:solidFill>
                  <a:schemeClr val="tx1"/>
                </a:solidFill>
              </a:rPr>
              <a:t>swim </a:t>
            </a:r>
            <a:r>
              <a:rPr lang="en-US" dirty="0">
                <a:solidFill>
                  <a:schemeClr val="tx1"/>
                </a:solidFill>
              </a:rPr>
              <a:t>in the sea but yesterday afternoon I </a:t>
            </a:r>
            <a:r>
              <a:rPr lang="en-US" u="sng" dirty="0">
                <a:solidFill>
                  <a:schemeClr val="tx1"/>
                </a:solidFill>
              </a:rPr>
              <a:t>swam </a:t>
            </a:r>
            <a:r>
              <a:rPr lang="en-US" dirty="0">
                <a:solidFill>
                  <a:schemeClr val="tx1"/>
                </a:solidFill>
              </a:rPr>
              <a:t>in the pool.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 the afternoon I </a:t>
            </a:r>
            <a:r>
              <a:rPr lang="en-US" u="sng" dirty="0">
                <a:solidFill>
                  <a:schemeClr val="tx1"/>
                </a:solidFill>
              </a:rPr>
              <a:t>run </a:t>
            </a:r>
            <a:r>
              <a:rPr lang="en-US" dirty="0">
                <a:solidFill>
                  <a:schemeClr val="tx1"/>
                </a:solidFill>
              </a:rPr>
              <a:t>2km but last Saturday I </a:t>
            </a:r>
            <a:r>
              <a:rPr lang="en-US" u="sng" dirty="0">
                <a:solidFill>
                  <a:schemeClr val="tx1"/>
                </a:solidFill>
              </a:rPr>
              <a:t>ran </a:t>
            </a:r>
            <a:r>
              <a:rPr lang="en-US" dirty="0">
                <a:solidFill>
                  <a:schemeClr val="tx1"/>
                </a:solidFill>
              </a:rPr>
              <a:t>5km. 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 never </a:t>
            </a:r>
            <a:r>
              <a:rPr lang="en-US" u="sng" dirty="0">
                <a:solidFill>
                  <a:schemeClr val="tx1"/>
                </a:solidFill>
              </a:rPr>
              <a:t>win </a:t>
            </a:r>
            <a:r>
              <a:rPr lang="en-US" dirty="0">
                <a:solidFill>
                  <a:schemeClr val="tx1"/>
                </a:solidFill>
              </a:rPr>
              <a:t>at sport. However, last week I </a:t>
            </a:r>
            <a:r>
              <a:rPr lang="en-US" u="sng" dirty="0">
                <a:solidFill>
                  <a:schemeClr val="tx1"/>
                </a:solidFill>
              </a:rPr>
              <a:t>won </a:t>
            </a:r>
            <a:r>
              <a:rPr lang="en-US" dirty="0">
                <a:solidFill>
                  <a:schemeClr val="tx1"/>
                </a:solidFill>
              </a:rPr>
              <a:t>my first medal.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0A4112-8660-7F41-A692-DDFBAD843540}"/>
              </a:ext>
            </a:extLst>
          </p:cNvPr>
          <p:cNvSpPr txBox="1"/>
          <p:nvPr/>
        </p:nvSpPr>
        <p:spPr>
          <a:xfrm>
            <a:off x="8742556" y="2410872"/>
            <a:ext cx="7477878" cy="4201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Voy</a:t>
            </a:r>
            <a:r>
              <a:rPr lang="en-US" dirty="0">
                <a:latin typeface="Comic Sans MS" panose="030F0902030302020204" pitchFamily="66" charset="0"/>
              </a:rPr>
              <a:t>: I go           </a:t>
            </a:r>
            <a:r>
              <a:rPr lang="en-US" dirty="0" err="1">
                <a:latin typeface="Comic Sans MS" panose="030F0902030302020204" pitchFamily="66" charset="0"/>
              </a:rPr>
              <a:t>fui</a:t>
            </a:r>
            <a:r>
              <a:rPr lang="en-US" dirty="0">
                <a:latin typeface="Comic Sans MS" panose="030F0902030302020204" pitchFamily="66" charset="0"/>
              </a:rPr>
              <a:t>: I went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Juego</a:t>
            </a:r>
            <a:r>
              <a:rPr lang="en-US" dirty="0">
                <a:latin typeface="Comic Sans MS" panose="030F0902030302020204" pitchFamily="66" charset="0"/>
              </a:rPr>
              <a:t>: I play      </a:t>
            </a:r>
            <a:r>
              <a:rPr lang="en-US" dirty="0" err="1">
                <a:latin typeface="Comic Sans MS" panose="030F0902030302020204" pitchFamily="66" charset="0"/>
              </a:rPr>
              <a:t>jugué</a:t>
            </a:r>
            <a:r>
              <a:rPr lang="en-US" dirty="0">
                <a:latin typeface="Comic Sans MS" panose="030F0902030302020204" pitchFamily="66" charset="0"/>
              </a:rPr>
              <a:t>: I played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Hago</a:t>
            </a:r>
            <a:r>
              <a:rPr lang="en-US" dirty="0">
                <a:latin typeface="Comic Sans MS" panose="030F0902030302020204" pitchFamily="66" charset="0"/>
              </a:rPr>
              <a:t>: I do         </a:t>
            </a:r>
            <a:r>
              <a:rPr lang="en-US" dirty="0" err="1">
                <a:latin typeface="Comic Sans MS" panose="030F0902030302020204" pitchFamily="66" charset="0"/>
              </a:rPr>
              <a:t>hice</a:t>
            </a:r>
            <a:r>
              <a:rPr lang="en-US" dirty="0">
                <a:latin typeface="Comic Sans MS" panose="030F0902030302020204" pitchFamily="66" charset="0"/>
              </a:rPr>
              <a:t>: I did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mic Sans MS" panose="030F0902030302020204" pitchFamily="66" charset="0"/>
              </a:rPr>
              <a:t>Monto: I ride      </a:t>
            </a:r>
            <a:r>
              <a:rPr lang="en-US" dirty="0" err="1">
                <a:latin typeface="Comic Sans MS" panose="030F0902030302020204" pitchFamily="66" charset="0"/>
              </a:rPr>
              <a:t>monté</a:t>
            </a:r>
            <a:r>
              <a:rPr lang="en-US" dirty="0">
                <a:latin typeface="Comic Sans MS" panose="030F0902030302020204" pitchFamily="66" charset="0"/>
              </a:rPr>
              <a:t>: I rode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Nado</a:t>
            </a:r>
            <a:r>
              <a:rPr lang="en-US" dirty="0">
                <a:latin typeface="Comic Sans MS" panose="030F0902030302020204" pitchFamily="66" charset="0"/>
              </a:rPr>
              <a:t>: I swim      </a:t>
            </a:r>
            <a:r>
              <a:rPr lang="en-US" dirty="0" err="1">
                <a:latin typeface="Comic Sans MS" panose="030F0902030302020204" pitchFamily="66" charset="0"/>
              </a:rPr>
              <a:t>nadé</a:t>
            </a:r>
            <a:r>
              <a:rPr lang="en-US" dirty="0">
                <a:latin typeface="Comic Sans MS" panose="030F0902030302020204" pitchFamily="66" charset="0"/>
              </a:rPr>
              <a:t>: I swam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Corro</a:t>
            </a:r>
            <a:r>
              <a:rPr lang="en-US" dirty="0">
                <a:latin typeface="Comic Sans MS" panose="030F0902030302020204" pitchFamily="66" charset="0"/>
              </a:rPr>
              <a:t>: I run       </a:t>
            </a:r>
            <a:r>
              <a:rPr lang="en-US" dirty="0" err="1">
                <a:latin typeface="Comic Sans MS" panose="030F0902030302020204" pitchFamily="66" charset="0"/>
              </a:rPr>
              <a:t>corrí</a:t>
            </a:r>
            <a:r>
              <a:rPr lang="en-US" dirty="0">
                <a:latin typeface="Comic Sans MS" panose="030F0902030302020204" pitchFamily="66" charset="0"/>
              </a:rPr>
              <a:t>: I ran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Gano</a:t>
            </a:r>
            <a:r>
              <a:rPr lang="en-US" dirty="0">
                <a:latin typeface="Comic Sans MS" panose="030F0902030302020204" pitchFamily="66" charset="0"/>
              </a:rPr>
              <a:t>: I win        </a:t>
            </a:r>
            <a:r>
              <a:rPr lang="en-US" dirty="0" err="1">
                <a:latin typeface="Comic Sans MS" panose="030F0902030302020204" pitchFamily="66" charset="0"/>
              </a:rPr>
              <a:t>gané</a:t>
            </a:r>
            <a:r>
              <a:rPr lang="en-US" dirty="0">
                <a:latin typeface="Comic Sans MS" panose="030F0902030302020204" pitchFamily="66" charset="0"/>
              </a:rPr>
              <a:t>: I won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Compro</a:t>
            </a:r>
            <a:r>
              <a:rPr lang="en-US" dirty="0">
                <a:latin typeface="Comic Sans MS" panose="030F0902030302020204" pitchFamily="66" charset="0"/>
              </a:rPr>
              <a:t>: I buy     </a:t>
            </a:r>
            <a:r>
              <a:rPr lang="en-US" dirty="0" err="1">
                <a:latin typeface="Comic Sans MS" panose="030F0902030302020204" pitchFamily="66" charset="0"/>
              </a:rPr>
              <a:t>compré</a:t>
            </a:r>
            <a:r>
              <a:rPr lang="en-US" dirty="0">
                <a:latin typeface="Comic Sans MS" panose="030F0902030302020204" pitchFamily="66" charset="0"/>
              </a:rPr>
              <a:t>: I bought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Gasto</a:t>
            </a:r>
            <a:r>
              <a:rPr lang="en-US" dirty="0">
                <a:latin typeface="Comic Sans MS" panose="030F0902030302020204" pitchFamily="66" charset="0"/>
              </a:rPr>
              <a:t>: I spend    </a:t>
            </a:r>
            <a:r>
              <a:rPr lang="en-US" dirty="0" err="1">
                <a:latin typeface="Comic Sans MS" panose="030F0902030302020204" pitchFamily="66" charset="0"/>
              </a:rPr>
              <a:t>gasté</a:t>
            </a:r>
            <a:r>
              <a:rPr lang="en-US" dirty="0">
                <a:latin typeface="Comic Sans MS" panose="030F0902030302020204" pitchFamily="66" charset="0"/>
              </a:rPr>
              <a:t>: I spent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mic Sans MS" panose="030F0902030302020204" pitchFamily="66" charset="0"/>
              </a:rPr>
              <a:t>Es</a:t>
            </a:r>
            <a:r>
              <a:rPr lang="en-US" dirty="0">
                <a:latin typeface="Comic Sans MS" panose="030F0902030302020204" pitchFamily="66" charset="0"/>
              </a:rPr>
              <a:t>: it is            </a:t>
            </a:r>
            <a:r>
              <a:rPr lang="en-US" dirty="0" err="1">
                <a:latin typeface="Comic Sans MS" panose="030F0902030302020204" pitchFamily="66" charset="0"/>
              </a:rPr>
              <a:t>fue</a:t>
            </a:r>
            <a:r>
              <a:rPr lang="en-US" dirty="0">
                <a:latin typeface="Comic Sans MS" panose="030F0902030302020204" pitchFamily="66" charset="0"/>
              </a:rPr>
              <a:t>: it was</a:t>
            </a:r>
          </a:p>
        </p:txBody>
      </p:sp>
    </p:spTree>
    <p:extLst>
      <p:ext uri="{BB962C8B-B14F-4D97-AF65-F5344CB8AC3E}">
        <p14:creationId xmlns:p14="http://schemas.microsoft.com/office/powerpoint/2010/main" val="251900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1269</Words>
  <Application>Microsoft Macintosh PowerPoint</Application>
  <PresentationFormat>Widescreen</PresentationFormat>
  <Paragraphs>213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Comic Sans MS</vt:lpstr>
      <vt:lpstr>Trebuchet MS</vt:lpstr>
      <vt:lpstr>Wingdings 3</vt:lpstr>
      <vt:lpstr>Facet</vt:lpstr>
      <vt:lpstr>Revision: Módulo 4 Intereses e influencias</vt:lpstr>
      <vt:lpstr>This module will cover: </vt:lpstr>
      <vt:lpstr>Start of week 1 of learning:  Mi Tiempo Libre Objetivo: hablar del tiempo libre y el dinero</vt:lpstr>
      <vt:lpstr>Mi Tiempo Libre Complete the sentences. Think of as many combinations as possible. </vt:lpstr>
      <vt:lpstr>PowerPoint Presentation</vt:lpstr>
      <vt:lpstr>Extending Sentences: </vt:lpstr>
      <vt:lpstr>Task 4: Read the text and fill in the gaps from the words in the box below. </vt:lpstr>
      <vt:lpstr>Task 5: Answer the following questions:</vt:lpstr>
      <vt:lpstr>Mi tiempo libre pasado y presente </vt:lpstr>
      <vt:lpstr>Task 7: Watch the video of Spanish programmes and write down your opinion. </vt:lpstr>
      <vt:lpstr>Task 8: Adjectives to describe TV shows: Fill in the table with the adjectives. Can you add any more to the list? </vt:lpstr>
      <vt:lpstr>Task 9: Answer the following questions.  Add opinions, reasons and detail to your answers. </vt:lpstr>
      <vt:lpstr>Answers for week 1 learning: </vt:lpstr>
      <vt:lpstr>Answers for week 1 learning: </vt:lpstr>
      <vt:lpstr>Answers for week 1 learning: </vt:lpstr>
      <vt:lpstr>Answers for week 1 learning: </vt:lpstr>
      <vt:lpstr>Answers for week 1 learning: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Módulo 4 Intereses e influencias</dc:title>
  <dc:creator>Patman, Sophie</dc:creator>
  <cp:lastModifiedBy>Patman, Sophie</cp:lastModifiedBy>
  <cp:revision>5</cp:revision>
  <dcterms:created xsi:type="dcterms:W3CDTF">2020-06-10T11:18:02Z</dcterms:created>
  <dcterms:modified xsi:type="dcterms:W3CDTF">2020-06-10T12:37:49Z</dcterms:modified>
</cp:coreProperties>
</file>