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85" r:id="rId3"/>
    <p:sldId id="286" r:id="rId4"/>
    <p:sldId id="287" r:id="rId5"/>
    <p:sldId id="288" r:id="rId6"/>
    <p:sldId id="296" r:id="rId7"/>
    <p:sldId id="289" r:id="rId8"/>
    <p:sldId id="290" r:id="rId9"/>
    <p:sldId id="291" r:id="rId10"/>
    <p:sldId id="292" r:id="rId11"/>
    <p:sldId id="293" r:id="rId12"/>
    <p:sldId id="294" r:id="rId13"/>
    <p:sldId id="295" r:id="rId14"/>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789A6CD-B3D1-2947-8969-0187CE2C038B}"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89A6CD-B3D1-2947-8969-0187CE2C038B}"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89A6CD-B3D1-2947-8969-0187CE2C038B}"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789A6CD-B3D1-2947-8969-0187CE2C038B}"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789A6CD-B3D1-2947-8969-0187CE2C038B}" type="datetimeFigureOut">
              <a:rPr lang="en-US" smtClean="0"/>
              <a:pPr/>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789A6CD-B3D1-2947-8969-0187CE2C038B}"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789A6CD-B3D1-2947-8969-0187CE2C038B}" type="datetimeFigureOut">
              <a:rPr lang="en-US" smtClean="0"/>
              <a:pPr/>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789A6CD-B3D1-2947-8969-0187CE2C038B}" type="datetimeFigureOut">
              <a:rPr lang="en-US" smtClean="0"/>
              <a:pPr/>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9A6CD-B3D1-2947-8969-0187CE2C038B}" type="datetimeFigureOut">
              <a:rPr lang="en-US" smtClean="0"/>
              <a:pPr/>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89A6CD-B3D1-2947-8969-0187CE2C038B}"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89A6CD-B3D1-2947-8969-0187CE2C038B}" type="datetimeFigureOut">
              <a:rPr lang="en-US" smtClean="0"/>
              <a:pPr/>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D562A-78B2-5047-8B66-E46567E111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9A6CD-B3D1-2947-8969-0187CE2C038B}" type="datetimeFigureOut">
              <a:rPr lang="en-US" smtClean="0"/>
              <a:pPr/>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D562A-78B2-5047-8B66-E46567E111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50" y="83073"/>
            <a:ext cx="8960588" cy="6638238"/>
          </a:xfrm>
          <a:prstGeom prst="rect">
            <a:avLst/>
          </a:prstGeom>
        </p:spPr>
      </p:pic>
      <p:sp>
        <p:nvSpPr>
          <p:cNvPr id="3" name="TextBox 2"/>
          <p:cNvSpPr txBox="1"/>
          <p:nvPr/>
        </p:nvSpPr>
        <p:spPr>
          <a:xfrm>
            <a:off x="754055" y="5150269"/>
            <a:ext cx="8003357" cy="646331"/>
          </a:xfrm>
          <a:prstGeom prst="rect">
            <a:avLst/>
          </a:prstGeom>
          <a:noFill/>
        </p:spPr>
        <p:txBody>
          <a:bodyPr wrap="square" rtlCol="0">
            <a:spAutoFit/>
          </a:bodyPr>
          <a:lstStyle/>
          <a:p>
            <a:pPr algn="ctr"/>
            <a:r>
              <a:rPr lang="en-GB" sz="3600" dirty="0" smtClean="0">
                <a:solidFill>
                  <a:srgbClr val="FFFF00"/>
                </a:solidFill>
                <a:latin typeface="Impact" panose="020B0806030902050204" pitchFamily="34" charset="0"/>
              </a:rPr>
              <a:t>Top 11 facts on …. Coastal landforms!</a:t>
            </a:r>
            <a:endParaRPr lang="en-GB" sz="3600" dirty="0">
              <a:solidFill>
                <a:srgbClr val="FFFF00"/>
              </a:solidFill>
              <a:latin typeface="Impact" panose="020B080603090205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4. At the bar</a:t>
            </a:r>
            <a:endParaRPr lang="en-GB" dirty="0">
              <a:solidFill>
                <a:srgbClr val="FFFF00"/>
              </a:solidFill>
            </a:endParaRPr>
          </a:p>
        </p:txBody>
      </p:sp>
      <p:pic>
        <p:nvPicPr>
          <p:cNvPr id="5" name="Content Placeholder 4"/>
          <p:cNvPicPr>
            <a:picLocks noGrp="1" noChangeAspect="1"/>
          </p:cNvPicPr>
          <p:nvPr>
            <p:ph idx="1"/>
          </p:nvPr>
        </p:nvPicPr>
        <p:blipFill>
          <a:blip r:embed="rId3"/>
          <a:stretch>
            <a:fillRect/>
          </a:stretch>
        </p:blipFill>
        <p:spPr>
          <a:xfrm>
            <a:off x="196824" y="3466395"/>
            <a:ext cx="4214919" cy="31842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5613" y="3381554"/>
            <a:ext cx="4596156" cy="3269056"/>
          </a:xfrm>
          <a:prstGeom prst="rect">
            <a:avLst/>
          </a:prstGeom>
        </p:spPr>
      </p:pic>
      <p:sp>
        <p:nvSpPr>
          <p:cNvPr id="3" name="TextBox 2"/>
          <p:cNvSpPr txBox="1"/>
          <p:nvPr/>
        </p:nvSpPr>
        <p:spPr>
          <a:xfrm>
            <a:off x="196824" y="1628078"/>
            <a:ext cx="8735303" cy="1631216"/>
          </a:xfrm>
          <a:prstGeom prst="rect">
            <a:avLst/>
          </a:prstGeom>
          <a:noFill/>
        </p:spPr>
        <p:txBody>
          <a:bodyPr wrap="square" rtlCol="0">
            <a:spAutoFit/>
          </a:bodyPr>
          <a:lstStyle/>
          <a:p>
            <a:r>
              <a:rPr lang="en-US" sz="2000" dirty="0" smtClean="0"/>
              <a:t>If you can describe a spit forming, you just need to change the endings to explain bars and </a:t>
            </a:r>
            <a:r>
              <a:rPr lang="en-US" sz="2000" dirty="0" err="1" smtClean="0"/>
              <a:t>tombolos</a:t>
            </a:r>
            <a:r>
              <a:rPr lang="en-US" sz="2000" dirty="0" smtClean="0"/>
              <a:t>. </a:t>
            </a:r>
            <a:endParaRPr lang="en-US" sz="2000" dirty="0"/>
          </a:p>
          <a:p>
            <a:r>
              <a:rPr lang="en-US" sz="2000" dirty="0" smtClean="0"/>
              <a:t>A bar has no river to wash the end away, so grows until it meets the next headland. </a:t>
            </a:r>
          </a:p>
          <a:p>
            <a:r>
              <a:rPr lang="en-US" sz="2000" dirty="0" smtClean="0"/>
              <a:t>A tombolo grows until it meets an island. </a:t>
            </a:r>
            <a:endParaRPr lang="en-GB" sz="2000" dirty="0"/>
          </a:p>
        </p:txBody>
      </p:sp>
    </p:spTree>
    <p:extLst>
      <p:ext uri="{BB962C8B-B14F-4D97-AF65-F5344CB8AC3E}">
        <p14:creationId xmlns:p14="http://schemas.microsoft.com/office/powerpoint/2010/main" val="119253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US" dirty="0" smtClean="0">
                <a:solidFill>
                  <a:srgbClr val="FFFF00"/>
                </a:solidFill>
              </a:rPr>
              <a:t>3. LSD </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US" dirty="0" smtClean="0"/>
              <a:t>Technically this is a process, so doesn't belon</a:t>
            </a:r>
            <a:r>
              <a:rPr lang="en-US" dirty="0" smtClean="0"/>
              <a:t>g here but so many people loose marks on an easy diagram it was worth a mention!</a:t>
            </a:r>
            <a:endParaRPr lang="en-GB" dirty="0"/>
          </a:p>
        </p:txBody>
      </p:sp>
      <p:pic>
        <p:nvPicPr>
          <p:cNvPr id="5" name="Picture 4"/>
          <p:cNvPicPr>
            <a:picLocks noChangeAspect="1"/>
          </p:cNvPicPr>
          <p:nvPr/>
        </p:nvPicPr>
        <p:blipFill>
          <a:blip r:embed="rId3"/>
          <a:stretch>
            <a:fillRect/>
          </a:stretch>
        </p:blipFill>
        <p:spPr>
          <a:xfrm>
            <a:off x="299108" y="3282756"/>
            <a:ext cx="4352925" cy="3274161"/>
          </a:xfrm>
          <a:prstGeom prst="rect">
            <a:avLst/>
          </a:prstGeom>
        </p:spPr>
      </p:pic>
      <p:sp>
        <p:nvSpPr>
          <p:cNvPr id="6" name="TextBox 5"/>
          <p:cNvSpPr txBox="1"/>
          <p:nvPr/>
        </p:nvSpPr>
        <p:spPr>
          <a:xfrm>
            <a:off x="5109165" y="3405420"/>
            <a:ext cx="3445727" cy="2862322"/>
          </a:xfrm>
          <a:prstGeom prst="rect">
            <a:avLst/>
          </a:prstGeom>
          <a:noFill/>
          <a:ln w="44450">
            <a:solidFill>
              <a:srgbClr val="FF0000"/>
            </a:solidFill>
            <a:prstDash val="dash"/>
          </a:ln>
        </p:spPr>
        <p:txBody>
          <a:bodyPr wrap="square" rtlCol="0">
            <a:spAutoFit/>
          </a:bodyPr>
          <a:lstStyle/>
          <a:p>
            <a:r>
              <a:rPr lang="en-US" sz="2000" dirty="0" smtClean="0">
                <a:solidFill>
                  <a:srgbClr val="FF0000"/>
                </a:solidFill>
              </a:rPr>
              <a:t>Key errors seen:</a:t>
            </a:r>
          </a:p>
          <a:p>
            <a:pPr marL="285750" indent="-285750">
              <a:buFont typeface="Arial" panose="020B0604020202020204" pitchFamily="34" charset="0"/>
              <a:buChar char="•"/>
            </a:pPr>
            <a:r>
              <a:rPr lang="en-US" sz="2000" dirty="0" smtClean="0"/>
              <a:t>No labelling of land &amp; sea</a:t>
            </a:r>
          </a:p>
          <a:p>
            <a:pPr marL="285750" indent="-285750">
              <a:buFont typeface="Arial" panose="020B0604020202020204" pitchFamily="34" charset="0"/>
              <a:buChar char="•"/>
            </a:pPr>
            <a:r>
              <a:rPr lang="en-US" sz="2000" dirty="0" smtClean="0"/>
              <a:t>No wind direction</a:t>
            </a:r>
          </a:p>
          <a:p>
            <a:pPr marL="285750" indent="-285750">
              <a:buFont typeface="Arial" panose="020B0604020202020204" pitchFamily="34" charset="0"/>
              <a:buChar char="•"/>
            </a:pPr>
            <a:r>
              <a:rPr lang="en-US" sz="2000" dirty="0" smtClean="0"/>
              <a:t>No overall direction arrow</a:t>
            </a:r>
          </a:p>
          <a:p>
            <a:pPr marL="285750" indent="-285750">
              <a:buFont typeface="Arial" panose="020B0604020202020204" pitchFamily="34" charset="0"/>
              <a:buChar char="•"/>
            </a:pPr>
            <a:r>
              <a:rPr lang="en-US" sz="2000" dirty="0" smtClean="0"/>
              <a:t>Backwash doesn’t reach the sea</a:t>
            </a:r>
          </a:p>
          <a:p>
            <a:pPr marL="285750" indent="-285750">
              <a:buFont typeface="Arial" panose="020B0604020202020204" pitchFamily="34" charset="0"/>
              <a:buChar char="•"/>
            </a:pPr>
            <a:r>
              <a:rPr lang="en-US" sz="2000" dirty="0" smtClean="0"/>
              <a:t>Swash is at the wrong angle</a:t>
            </a:r>
          </a:p>
          <a:p>
            <a:pPr marL="285750" indent="-285750">
              <a:buFont typeface="Arial" panose="020B0604020202020204" pitchFamily="34" charset="0"/>
              <a:buChar char="•"/>
            </a:pPr>
            <a:r>
              <a:rPr lang="en-US" sz="2000" dirty="0" smtClean="0"/>
              <a:t>Backwash isn’t at right angles to the coastline</a:t>
            </a:r>
            <a:endParaRPr lang="en-GB" sz="2000" dirty="0"/>
          </a:p>
        </p:txBody>
      </p:sp>
    </p:spTree>
    <p:extLst>
      <p:ext uri="{BB962C8B-B14F-4D97-AF65-F5344CB8AC3E}">
        <p14:creationId xmlns:p14="http://schemas.microsoft.com/office/powerpoint/2010/main" val="175225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2. Say what you see! </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US" dirty="0" smtClean="0"/>
              <a:t>Sometimes the examiner asks you to describe the main characteristics of a landform (and if they are really nice, they will even provide a photo!)</a:t>
            </a:r>
          </a:p>
          <a:p>
            <a:r>
              <a:rPr lang="en-US" dirty="0" smtClean="0"/>
              <a:t>Be prepared to describe what it looks like rather than how it was made.</a:t>
            </a:r>
            <a:endParaRPr lang="en-GB" dirty="0"/>
          </a:p>
        </p:txBody>
      </p:sp>
      <p:pic>
        <p:nvPicPr>
          <p:cNvPr id="5" name="Picture 4"/>
          <p:cNvPicPr>
            <a:picLocks noChangeAspect="1"/>
          </p:cNvPicPr>
          <p:nvPr/>
        </p:nvPicPr>
        <p:blipFill>
          <a:blip r:embed="rId3"/>
          <a:stretch>
            <a:fillRect/>
          </a:stretch>
        </p:blipFill>
        <p:spPr>
          <a:xfrm>
            <a:off x="129863" y="4229100"/>
            <a:ext cx="4230264" cy="2501638"/>
          </a:xfrm>
          <a:prstGeom prst="rect">
            <a:avLst/>
          </a:prstGeom>
        </p:spPr>
      </p:pic>
      <p:pic>
        <p:nvPicPr>
          <p:cNvPr id="6" name="Picture 5"/>
          <p:cNvPicPr>
            <a:picLocks noChangeAspect="1"/>
          </p:cNvPicPr>
          <p:nvPr/>
        </p:nvPicPr>
        <p:blipFill>
          <a:blip r:embed="rId4"/>
          <a:stretch>
            <a:fillRect/>
          </a:stretch>
        </p:blipFill>
        <p:spPr>
          <a:xfrm>
            <a:off x="4465018" y="4229100"/>
            <a:ext cx="4467109" cy="2501638"/>
          </a:xfrm>
          <a:prstGeom prst="rect">
            <a:avLst/>
          </a:prstGeom>
        </p:spPr>
      </p:pic>
    </p:spTree>
    <p:extLst>
      <p:ext uri="{BB962C8B-B14F-4D97-AF65-F5344CB8AC3E}">
        <p14:creationId xmlns:p14="http://schemas.microsoft.com/office/powerpoint/2010/main" val="256930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a:solidFill>
                  <a:srgbClr val="FFFF00"/>
                </a:solidFill>
              </a:rPr>
              <a:t>1</a:t>
            </a:r>
            <a:r>
              <a:rPr lang="en-GB" dirty="0" smtClean="0">
                <a:solidFill>
                  <a:srgbClr val="FFFF00"/>
                </a:solidFill>
              </a:rPr>
              <a:t>. Art attack </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US" dirty="0" smtClean="0"/>
              <a:t>Make sure you have practiced your drawing skills as you may be asked to:</a:t>
            </a:r>
          </a:p>
          <a:p>
            <a:pPr>
              <a:buFont typeface="Wingdings" panose="05000000000000000000" pitchFamily="2" charset="2"/>
              <a:buChar char="Ø"/>
            </a:pPr>
            <a:r>
              <a:rPr lang="en-US" dirty="0"/>
              <a:t> I</a:t>
            </a:r>
            <a:r>
              <a:rPr lang="en-US" dirty="0" smtClean="0"/>
              <a:t>nclude a diagram to explain how a landform was made</a:t>
            </a:r>
          </a:p>
          <a:p>
            <a:pPr>
              <a:buFont typeface="Wingdings" panose="05000000000000000000" pitchFamily="2" charset="2"/>
              <a:buChar char="Ø"/>
            </a:pPr>
            <a:r>
              <a:rPr lang="en-US" dirty="0" smtClean="0"/>
              <a:t>Make a sketch of a photograph and annotate/label it</a:t>
            </a:r>
          </a:p>
          <a:p>
            <a:pPr>
              <a:buFont typeface="Wingdings" panose="05000000000000000000" pitchFamily="2" charset="2"/>
              <a:buChar char="Ø"/>
            </a:pPr>
            <a:r>
              <a:rPr lang="en-US" dirty="0" smtClean="0"/>
              <a:t>Draw the area as it will look in the future and explain why the landforms have changed</a:t>
            </a:r>
            <a:endParaRPr lang="en-GB" dirty="0"/>
          </a:p>
        </p:txBody>
      </p:sp>
    </p:spTree>
    <p:extLst>
      <p:ext uri="{BB962C8B-B14F-4D97-AF65-F5344CB8AC3E}">
        <p14:creationId xmlns:p14="http://schemas.microsoft.com/office/powerpoint/2010/main" val="21587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11. Can you process it?</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GB" dirty="0" smtClean="0"/>
              <a:t>You will need to refer to several geomorphic processes to fully explain  how coastal (and other) landforms are made</a:t>
            </a:r>
          </a:p>
          <a:p>
            <a:r>
              <a:rPr lang="en-GB" dirty="0" smtClean="0">
                <a:solidFill>
                  <a:srgbClr val="FF0000"/>
                </a:solidFill>
              </a:rPr>
              <a:t>Weathering</a:t>
            </a:r>
            <a:r>
              <a:rPr lang="en-GB" dirty="0" smtClean="0"/>
              <a:t>; 4 types</a:t>
            </a:r>
          </a:p>
          <a:p>
            <a:r>
              <a:rPr lang="en-GB" dirty="0" smtClean="0">
                <a:solidFill>
                  <a:srgbClr val="FF0000"/>
                </a:solidFill>
              </a:rPr>
              <a:t>Mass movement</a:t>
            </a:r>
            <a:r>
              <a:rPr lang="en-GB" dirty="0" smtClean="0"/>
              <a:t>; slumping most common</a:t>
            </a:r>
          </a:p>
          <a:p>
            <a:r>
              <a:rPr lang="en-GB" dirty="0" smtClean="0">
                <a:solidFill>
                  <a:srgbClr val="FF0000"/>
                </a:solidFill>
              </a:rPr>
              <a:t>Erosion</a:t>
            </a:r>
            <a:r>
              <a:rPr lang="en-GB" dirty="0" smtClean="0"/>
              <a:t>; 4 types</a:t>
            </a:r>
          </a:p>
          <a:p>
            <a:r>
              <a:rPr lang="en-GB" dirty="0" smtClean="0">
                <a:solidFill>
                  <a:srgbClr val="FF0000"/>
                </a:solidFill>
              </a:rPr>
              <a:t>Transportation</a:t>
            </a:r>
            <a:r>
              <a:rPr lang="en-GB" dirty="0" smtClean="0"/>
              <a:t>; 4 types &amp; LSD for coasts</a:t>
            </a:r>
          </a:p>
          <a:p>
            <a:r>
              <a:rPr lang="en-GB" dirty="0" smtClean="0">
                <a:solidFill>
                  <a:srgbClr val="FF0000"/>
                </a:solidFill>
              </a:rPr>
              <a:t>Deposition</a:t>
            </a:r>
            <a:r>
              <a:rPr lang="en-GB" dirty="0" smtClean="0"/>
              <a:t>; link to energy</a:t>
            </a:r>
            <a:endParaRPr lang="en-GB" dirty="0"/>
          </a:p>
        </p:txBody>
      </p:sp>
    </p:spTree>
    <p:extLst>
      <p:ext uri="{BB962C8B-B14F-4D97-AF65-F5344CB8AC3E}">
        <p14:creationId xmlns:p14="http://schemas.microsoft.com/office/powerpoint/2010/main" val="133972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10. Wave at me!</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GB" dirty="0" smtClean="0"/>
              <a:t>The types of waves along a stretch of coast will help influence the landforms made; e.g. destructive waves erode.</a:t>
            </a:r>
            <a:endParaRPr lang="en-GB" dirty="0"/>
          </a:p>
        </p:txBody>
      </p:sp>
      <p:pic>
        <p:nvPicPr>
          <p:cNvPr id="5" name="Picture 4"/>
          <p:cNvPicPr>
            <a:picLocks noChangeAspect="1"/>
          </p:cNvPicPr>
          <p:nvPr/>
        </p:nvPicPr>
        <p:blipFill>
          <a:blip r:embed="rId3"/>
          <a:stretch>
            <a:fillRect/>
          </a:stretch>
        </p:blipFill>
        <p:spPr>
          <a:xfrm>
            <a:off x="129862" y="3225538"/>
            <a:ext cx="9014137" cy="3505200"/>
          </a:xfrm>
          <a:prstGeom prst="rect">
            <a:avLst/>
          </a:prstGeom>
        </p:spPr>
      </p:pic>
    </p:spTree>
    <p:extLst>
      <p:ext uri="{BB962C8B-B14F-4D97-AF65-F5344CB8AC3E}">
        <p14:creationId xmlns:p14="http://schemas.microsoft.com/office/powerpoint/2010/main" val="84666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a:solidFill>
                  <a:srgbClr val="FFFF00"/>
                </a:solidFill>
              </a:rPr>
              <a:t>9</a:t>
            </a:r>
            <a:r>
              <a:rPr lang="en-GB" dirty="0" smtClean="0">
                <a:solidFill>
                  <a:srgbClr val="FFFF00"/>
                </a:solidFill>
              </a:rPr>
              <a:t>. Geology rocks!  </a:t>
            </a:r>
            <a:endParaRPr lang="en-GB" dirty="0">
              <a:solidFill>
                <a:srgbClr val="FFFF00"/>
              </a:solidFill>
            </a:endParaRPr>
          </a:p>
        </p:txBody>
      </p:sp>
      <p:pic>
        <p:nvPicPr>
          <p:cNvPr id="5" name="Content Placeholder 4"/>
          <p:cNvPicPr>
            <a:picLocks noGrp="1" noChangeAspect="1"/>
          </p:cNvPicPr>
          <p:nvPr>
            <p:ph idx="1"/>
          </p:nvPr>
        </p:nvPicPr>
        <p:blipFill>
          <a:blip r:embed="rId3"/>
          <a:stretch>
            <a:fillRect/>
          </a:stretch>
        </p:blipFill>
        <p:spPr>
          <a:xfrm>
            <a:off x="129863" y="1595799"/>
            <a:ext cx="4111523" cy="3142456"/>
          </a:xfrm>
          <a:prstGeom prst="rect">
            <a:avLst/>
          </a:prstGeom>
        </p:spPr>
      </p:pic>
      <p:sp>
        <p:nvSpPr>
          <p:cNvPr id="6" name="TextBox 5"/>
          <p:cNvSpPr txBox="1"/>
          <p:nvPr/>
        </p:nvSpPr>
        <p:spPr>
          <a:xfrm>
            <a:off x="4241386" y="1417638"/>
            <a:ext cx="4902614" cy="5355312"/>
          </a:xfrm>
          <a:prstGeom prst="rect">
            <a:avLst/>
          </a:prstGeom>
          <a:noFill/>
        </p:spPr>
        <p:txBody>
          <a:bodyPr wrap="square" rtlCol="0">
            <a:spAutoFit/>
          </a:bodyPr>
          <a:lstStyle/>
          <a:p>
            <a:r>
              <a:rPr lang="en-GB" sz="2000" dirty="0" smtClean="0">
                <a:solidFill>
                  <a:srgbClr val="FF0000"/>
                </a:solidFill>
              </a:rPr>
              <a:t>Easy answer </a:t>
            </a:r>
            <a:r>
              <a:rPr lang="en-GB" sz="2000" dirty="0" smtClean="0"/>
              <a:t>– hard/resistant rocks erode slower than soft/ less resistant rocks so headlands and bays are made.</a:t>
            </a:r>
          </a:p>
          <a:p>
            <a:endParaRPr lang="en-GB" sz="1100" dirty="0"/>
          </a:p>
          <a:p>
            <a:r>
              <a:rPr lang="en-GB" sz="2000" dirty="0" smtClean="0">
                <a:solidFill>
                  <a:srgbClr val="FF0000"/>
                </a:solidFill>
              </a:rPr>
              <a:t>Pretty good answer </a:t>
            </a:r>
            <a:r>
              <a:rPr lang="en-GB" sz="2000" dirty="0" smtClean="0"/>
              <a:t>– at a concordant coastline the layers of rock are parallel to the sea so the waves attack one type of rock as once. At a discordant coastline the rocks are at right angles to the sea, so the waves attack all the rock types at the same time. More resistant rocks erode slowly and create headlands, while less resistant rocks erode faster to create bays.</a:t>
            </a:r>
          </a:p>
          <a:p>
            <a:endParaRPr lang="en-GB" sz="1100" dirty="0"/>
          </a:p>
          <a:p>
            <a:r>
              <a:rPr lang="en-GB" sz="2000" dirty="0" smtClean="0">
                <a:solidFill>
                  <a:srgbClr val="FF0000"/>
                </a:solidFill>
              </a:rPr>
              <a:t>Brilliant answer </a:t>
            </a:r>
            <a:r>
              <a:rPr lang="en-GB" sz="2000" dirty="0" smtClean="0"/>
              <a:t>– as above, plus a recognition that some rocks have lots of faults/bedding planes so water can get inside rock and weaken it more easily than a solid rock.</a:t>
            </a:r>
            <a:endParaRPr lang="en-GB" sz="2000" dirty="0"/>
          </a:p>
        </p:txBody>
      </p:sp>
      <p:pic>
        <p:nvPicPr>
          <p:cNvPr id="7" name="Picture 6"/>
          <p:cNvPicPr>
            <a:picLocks noChangeAspect="1"/>
          </p:cNvPicPr>
          <p:nvPr/>
        </p:nvPicPr>
        <p:blipFill>
          <a:blip r:embed="rId4"/>
          <a:stretch>
            <a:fillRect/>
          </a:stretch>
        </p:blipFill>
        <p:spPr>
          <a:xfrm>
            <a:off x="129862" y="4895850"/>
            <a:ext cx="4111523" cy="1962150"/>
          </a:xfrm>
          <a:prstGeom prst="rect">
            <a:avLst/>
          </a:prstGeom>
        </p:spPr>
      </p:pic>
    </p:spTree>
    <p:extLst>
      <p:ext uri="{BB962C8B-B14F-4D97-AF65-F5344CB8AC3E}">
        <p14:creationId xmlns:p14="http://schemas.microsoft.com/office/powerpoint/2010/main" val="392082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8. Get into groups</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GB" dirty="0" smtClean="0"/>
              <a:t>Make sure you know which landform is made by which process (mainly), and if it sounds wrong when you are writing then stop and think about it!</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1964015"/>
              </p:ext>
            </p:extLst>
          </p:nvPr>
        </p:nvGraphicFramePr>
        <p:xfrm>
          <a:off x="817418" y="3295072"/>
          <a:ext cx="7744690" cy="2743200"/>
        </p:xfrm>
        <a:graphic>
          <a:graphicData uri="http://schemas.openxmlformats.org/drawingml/2006/table">
            <a:tbl>
              <a:tblPr firstRow="1" bandRow="1">
                <a:tableStyleId>{5C22544A-7EE6-4342-B048-85BDC9FD1C3A}</a:tableStyleId>
              </a:tblPr>
              <a:tblGrid>
                <a:gridCol w="3872345">
                  <a:extLst>
                    <a:ext uri="{9D8B030D-6E8A-4147-A177-3AD203B41FA5}">
                      <a16:colId xmlns:a16="http://schemas.microsoft.com/office/drawing/2014/main" val="3806716199"/>
                    </a:ext>
                  </a:extLst>
                </a:gridCol>
                <a:gridCol w="3872345">
                  <a:extLst>
                    <a:ext uri="{9D8B030D-6E8A-4147-A177-3AD203B41FA5}">
                      <a16:colId xmlns:a16="http://schemas.microsoft.com/office/drawing/2014/main" val="2808836821"/>
                    </a:ext>
                  </a:extLst>
                </a:gridCol>
              </a:tblGrid>
              <a:tr h="370840">
                <a:tc>
                  <a:txBody>
                    <a:bodyPr/>
                    <a:lstStyle/>
                    <a:p>
                      <a:r>
                        <a:rPr lang="en-GB" sz="2400" dirty="0" smtClean="0">
                          <a:solidFill>
                            <a:schemeClr val="tx1"/>
                          </a:solidFill>
                        </a:rPr>
                        <a:t>Erosion</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rPr>
                        <a:t>Deposition</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181046"/>
                  </a:ext>
                </a:extLst>
              </a:tr>
              <a:tr h="370840">
                <a:tc>
                  <a:txBody>
                    <a:bodyPr/>
                    <a:lstStyle/>
                    <a:p>
                      <a:endParaRPr lang="en-GB" sz="2400" dirty="0" smtClean="0">
                        <a:solidFill>
                          <a:schemeClr val="tx1"/>
                        </a:solidFill>
                      </a:endParaRPr>
                    </a:p>
                    <a:p>
                      <a:endParaRPr lang="en-GB" sz="2400" dirty="0" smtClean="0">
                        <a:solidFill>
                          <a:schemeClr val="tx1"/>
                        </a:solidFill>
                      </a:endParaRPr>
                    </a:p>
                    <a:p>
                      <a:endParaRPr lang="en-GB" sz="2400" dirty="0" smtClean="0">
                        <a:solidFill>
                          <a:schemeClr val="tx1"/>
                        </a:solidFill>
                      </a:endParaRPr>
                    </a:p>
                    <a:p>
                      <a:endParaRPr lang="en-GB" sz="2400" dirty="0" smtClean="0">
                        <a:solidFill>
                          <a:schemeClr val="tx1"/>
                        </a:solidFill>
                      </a:endParaRPr>
                    </a:p>
                    <a:p>
                      <a:endParaRPr lang="en-GB" sz="2400" dirty="0" smtClean="0">
                        <a:solidFill>
                          <a:schemeClr val="tx1"/>
                        </a:solidFill>
                      </a:endParaRPr>
                    </a:p>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856183"/>
                  </a:ext>
                </a:extLst>
              </a:tr>
            </a:tbl>
          </a:graphicData>
        </a:graphic>
      </p:graphicFrame>
    </p:spTree>
    <p:extLst>
      <p:ext uri="{BB962C8B-B14F-4D97-AF65-F5344CB8AC3E}">
        <p14:creationId xmlns:p14="http://schemas.microsoft.com/office/powerpoint/2010/main" val="380546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8. Get into groups</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GB" dirty="0" smtClean="0"/>
              <a:t>Make sure you know which landform is made by which process (mainly), and if it sounds wrong when you are writing then stop and think about it!</a:t>
            </a:r>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77717335"/>
              </p:ext>
            </p:extLst>
          </p:nvPr>
        </p:nvGraphicFramePr>
        <p:xfrm>
          <a:off x="817418" y="3295072"/>
          <a:ext cx="7744690" cy="2743200"/>
        </p:xfrm>
        <a:graphic>
          <a:graphicData uri="http://schemas.openxmlformats.org/drawingml/2006/table">
            <a:tbl>
              <a:tblPr firstRow="1" bandRow="1">
                <a:tableStyleId>{5C22544A-7EE6-4342-B048-85BDC9FD1C3A}</a:tableStyleId>
              </a:tblPr>
              <a:tblGrid>
                <a:gridCol w="3872345">
                  <a:extLst>
                    <a:ext uri="{9D8B030D-6E8A-4147-A177-3AD203B41FA5}">
                      <a16:colId xmlns:a16="http://schemas.microsoft.com/office/drawing/2014/main" val="3806716199"/>
                    </a:ext>
                  </a:extLst>
                </a:gridCol>
                <a:gridCol w="3872345">
                  <a:extLst>
                    <a:ext uri="{9D8B030D-6E8A-4147-A177-3AD203B41FA5}">
                      <a16:colId xmlns:a16="http://schemas.microsoft.com/office/drawing/2014/main" val="2808836821"/>
                    </a:ext>
                  </a:extLst>
                </a:gridCol>
              </a:tblGrid>
              <a:tr h="370840">
                <a:tc>
                  <a:txBody>
                    <a:bodyPr/>
                    <a:lstStyle/>
                    <a:p>
                      <a:r>
                        <a:rPr lang="en-GB" sz="2400" dirty="0" smtClean="0">
                          <a:solidFill>
                            <a:schemeClr val="tx1"/>
                          </a:solidFill>
                        </a:rPr>
                        <a:t>Erosion</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rPr>
                        <a:t>Deposition</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2181046"/>
                  </a:ext>
                </a:extLst>
              </a:tr>
              <a:tr h="370840">
                <a:tc>
                  <a:txBody>
                    <a:bodyPr/>
                    <a:lstStyle/>
                    <a:p>
                      <a:r>
                        <a:rPr lang="en-GB" sz="2400" dirty="0" smtClean="0">
                          <a:solidFill>
                            <a:schemeClr val="tx1"/>
                          </a:solidFill>
                        </a:rPr>
                        <a:t>Wave cut notch &amp; platform</a:t>
                      </a:r>
                    </a:p>
                    <a:p>
                      <a:r>
                        <a:rPr lang="en-GB" sz="2400" dirty="0" smtClean="0">
                          <a:solidFill>
                            <a:schemeClr val="tx1"/>
                          </a:solidFill>
                        </a:rPr>
                        <a:t>Cave</a:t>
                      </a:r>
                    </a:p>
                    <a:p>
                      <a:r>
                        <a:rPr lang="en-GB" sz="2400" dirty="0" smtClean="0">
                          <a:solidFill>
                            <a:schemeClr val="tx1"/>
                          </a:solidFill>
                        </a:rPr>
                        <a:t>Arch</a:t>
                      </a:r>
                    </a:p>
                    <a:p>
                      <a:r>
                        <a:rPr lang="en-GB" sz="2400" dirty="0" smtClean="0">
                          <a:solidFill>
                            <a:schemeClr val="tx1"/>
                          </a:solidFill>
                        </a:rPr>
                        <a:t>Stack</a:t>
                      </a:r>
                    </a:p>
                    <a:p>
                      <a:r>
                        <a:rPr lang="en-GB" sz="2400" dirty="0" smtClean="0">
                          <a:solidFill>
                            <a:schemeClr val="tx1"/>
                          </a:solidFill>
                        </a:rPr>
                        <a:t>Stump</a:t>
                      </a:r>
                    </a:p>
                    <a:p>
                      <a:r>
                        <a:rPr lang="en-GB" sz="2400" dirty="0" smtClean="0">
                          <a:solidFill>
                            <a:schemeClr val="tx1"/>
                          </a:solidFill>
                        </a:rPr>
                        <a:t>Cliff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dirty="0" smtClean="0">
                          <a:solidFill>
                            <a:schemeClr val="tx1"/>
                          </a:solidFill>
                        </a:rPr>
                        <a:t>Beach</a:t>
                      </a:r>
                    </a:p>
                    <a:p>
                      <a:r>
                        <a:rPr lang="en-GB" sz="2400" dirty="0" smtClean="0">
                          <a:solidFill>
                            <a:schemeClr val="tx1"/>
                          </a:solidFill>
                        </a:rPr>
                        <a:t>Spit</a:t>
                      </a:r>
                    </a:p>
                    <a:p>
                      <a:r>
                        <a:rPr lang="en-GB" sz="2400" dirty="0" smtClean="0">
                          <a:solidFill>
                            <a:schemeClr val="tx1"/>
                          </a:solidFill>
                        </a:rPr>
                        <a:t>Bar</a:t>
                      </a:r>
                    </a:p>
                    <a:p>
                      <a:r>
                        <a:rPr lang="en-GB" sz="2400" dirty="0" smtClean="0">
                          <a:solidFill>
                            <a:schemeClr val="tx1"/>
                          </a:solidFill>
                        </a:rPr>
                        <a:t>Tombolo</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2856183"/>
                  </a:ext>
                </a:extLst>
              </a:tr>
            </a:tbl>
          </a:graphicData>
        </a:graphic>
      </p:graphicFrame>
    </p:spTree>
    <p:extLst>
      <p:ext uri="{BB962C8B-B14F-4D97-AF65-F5344CB8AC3E}">
        <p14:creationId xmlns:p14="http://schemas.microsoft.com/office/powerpoint/2010/main" val="33893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a:solidFill>
                  <a:srgbClr val="FFFF00"/>
                </a:solidFill>
              </a:rPr>
              <a:t>7</a:t>
            </a:r>
            <a:r>
              <a:rPr lang="en-GB" dirty="0" smtClean="0">
                <a:solidFill>
                  <a:srgbClr val="FFFF00"/>
                </a:solidFill>
              </a:rPr>
              <a:t>. Hard rocks</a:t>
            </a:r>
            <a:endParaRPr lang="en-GB" dirty="0">
              <a:solidFill>
                <a:srgbClr val="FFFF00"/>
              </a:solidFill>
            </a:endParaRPr>
          </a:p>
        </p:txBody>
      </p:sp>
      <p:sp>
        <p:nvSpPr>
          <p:cNvPr id="3" name="Content Placeholder 2"/>
          <p:cNvSpPr>
            <a:spLocks noGrp="1"/>
          </p:cNvSpPr>
          <p:nvPr>
            <p:ph idx="1"/>
          </p:nvPr>
        </p:nvSpPr>
        <p:spPr>
          <a:xfrm>
            <a:off x="129863" y="1600200"/>
            <a:ext cx="8882162" cy="5130538"/>
          </a:xfrm>
        </p:spPr>
        <p:txBody>
          <a:bodyPr>
            <a:normAutofit/>
          </a:bodyPr>
          <a:lstStyle/>
          <a:p>
            <a:r>
              <a:rPr lang="en-GB" dirty="0" smtClean="0"/>
              <a:t>Remember that more resistant rocks can hold their shape as they erode, leading to …</a:t>
            </a:r>
            <a:endParaRPr lang="en-GB" dirty="0"/>
          </a:p>
        </p:txBody>
      </p:sp>
      <p:pic>
        <p:nvPicPr>
          <p:cNvPr id="5" name="Picture 4"/>
          <p:cNvPicPr>
            <a:picLocks noChangeAspect="1"/>
          </p:cNvPicPr>
          <p:nvPr/>
        </p:nvPicPr>
        <p:blipFill>
          <a:blip r:embed="rId3"/>
          <a:stretch>
            <a:fillRect/>
          </a:stretch>
        </p:blipFill>
        <p:spPr>
          <a:xfrm>
            <a:off x="129863" y="2843358"/>
            <a:ext cx="2559377" cy="3208649"/>
          </a:xfrm>
          <a:prstGeom prst="rect">
            <a:avLst/>
          </a:prstGeom>
        </p:spPr>
      </p:pic>
      <p:pic>
        <p:nvPicPr>
          <p:cNvPr id="6" name="Picture 5"/>
          <p:cNvPicPr>
            <a:picLocks noChangeAspect="1"/>
          </p:cNvPicPr>
          <p:nvPr/>
        </p:nvPicPr>
        <p:blipFill>
          <a:blip r:embed="rId4"/>
          <a:stretch>
            <a:fillRect/>
          </a:stretch>
        </p:blipFill>
        <p:spPr>
          <a:xfrm>
            <a:off x="2928937" y="2843357"/>
            <a:ext cx="5790857" cy="3331199"/>
          </a:xfrm>
          <a:prstGeom prst="rect">
            <a:avLst/>
          </a:prstGeom>
        </p:spPr>
      </p:pic>
    </p:spTree>
    <p:extLst>
      <p:ext uri="{BB962C8B-B14F-4D97-AF65-F5344CB8AC3E}">
        <p14:creationId xmlns:p14="http://schemas.microsoft.com/office/powerpoint/2010/main" val="335908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smtClean="0">
                <a:solidFill>
                  <a:srgbClr val="FFFF00"/>
                </a:solidFill>
              </a:rPr>
              <a:t>6. Soft rock </a:t>
            </a:r>
            <a:endParaRPr lang="en-GB" dirty="0">
              <a:solidFill>
                <a:srgbClr val="FFFF00"/>
              </a:solidFill>
            </a:endParaRPr>
          </a:p>
        </p:txBody>
      </p:sp>
      <p:sp>
        <p:nvSpPr>
          <p:cNvPr id="3" name="Content Placeholder 2"/>
          <p:cNvSpPr>
            <a:spLocks noGrp="1"/>
          </p:cNvSpPr>
          <p:nvPr>
            <p:ph idx="1"/>
          </p:nvPr>
        </p:nvSpPr>
        <p:spPr>
          <a:xfrm>
            <a:off x="0" y="1488634"/>
            <a:ext cx="2076009" cy="5130538"/>
          </a:xfrm>
        </p:spPr>
        <p:txBody>
          <a:bodyPr>
            <a:normAutofit/>
          </a:bodyPr>
          <a:lstStyle/>
          <a:p>
            <a:pPr marL="0" indent="0">
              <a:buNone/>
            </a:pPr>
            <a:r>
              <a:rPr lang="en-GB" dirty="0" smtClean="0"/>
              <a:t>Soft rocks, however, can not hold their shape which leads to …</a:t>
            </a:r>
          </a:p>
          <a:p>
            <a:pPr marL="0" indent="0">
              <a:buNone/>
            </a:pPr>
            <a:endParaRPr lang="en-GB" dirty="0"/>
          </a:p>
        </p:txBody>
      </p:sp>
      <p:pic>
        <p:nvPicPr>
          <p:cNvPr id="5" name="Picture 4"/>
          <p:cNvPicPr>
            <a:picLocks noChangeAspect="1"/>
          </p:cNvPicPr>
          <p:nvPr/>
        </p:nvPicPr>
        <p:blipFill>
          <a:blip r:embed="rId3"/>
          <a:stretch>
            <a:fillRect/>
          </a:stretch>
        </p:blipFill>
        <p:spPr>
          <a:xfrm>
            <a:off x="2049250" y="1417638"/>
            <a:ext cx="6962775" cy="5314950"/>
          </a:xfrm>
          <a:prstGeom prst="rect">
            <a:avLst/>
          </a:prstGeom>
        </p:spPr>
      </p:pic>
    </p:spTree>
    <p:extLst>
      <p:ext uri="{BB962C8B-B14F-4D97-AF65-F5344CB8AC3E}">
        <p14:creationId xmlns:p14="http://schemas.microsoft.com/office/powerpoint/2010/main" val="21441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863" y="96477"/>
            <a:ext cx="8882162" cy="1321161"/>
          </a:xfrm>
          <a:prstGeom prst="rect">
            <a:avLst/>
          </a:prstGeom>
        </p:spPr>
      </p:pic>
      <p:sp>
        <p:nvSpPr>
          <p:cNvPr id="2" name="Title 1"/>
          <p:cNvSpPr>
            <a:spLocks noGrp="1"/>
          </p:cNvSpPr>
          <p:nvPr>
            <p:ph type="title"/>
          </p:nvPr>
        </p:nvSpPr>
        <p:spPr>
          <a:xfrm>
            <a:off x="129863" y="274638"/>
            <a:ext cx="8882162" cy="1143000"/>
          </a:xfrm>
        </p:spPr>
        <p:txBody>
          <a:bodyPr>
            <a:normAutofit/>
          </a:bodyPr>
          <a:lstStyle/>
          <a:p>
            <a:pPr algn="l"/>
            <a:r>
              <a:rPr lang="en-GB" dirty="0">
                <a:solidFill>
                  <a:srgbClr val="FFFF00"/>
                </a:solidFill>
              </a:rPr>
              <a:t>5</a:t>
            </a:r>
            <a:r>
              <a:rPr lang="en-GB" dirty="0" smtClean="0">
                <a:solidFill>
                  <a:srgbClr val="FFFF00"/>
                </a:solidFill>
              </a:rPr>
              <a:t>. Spitting is easy </a:t>
            </a:r>
            <a:endParaRPr lang="en-GB" dirty="0">
              <a:solidFill>
                <a:srgbClr val="FFFF00"/>
              </a:solidFill>
            </a:endParaRPr>
          </a:p>
        </p:txBody>
      </p:sp>
      <p:pic>
        <p:nvPicPr>
          <p:cNvPr id="5" name="Content Placeholder 4"/>
          <p:cNvPicPr>
            <a:picLocks noGrp="1" noChangeAspect="1"/>
          </p:cNvPicPr>
          <p:nvPr>
            <p:ph idx="1"/>
          </p:nvPr>
        </p:nvPicPr>
        <p:blipFill>
          <a:blip r:embed="rId3"/>
          <a:stretch>
            <a:fillRect/>
          </a:stretch>
        </p:blipFill>
        <p:spPr>
          <a:xfrm>
            <a:off x="658739" y="2921164"/>
            <a:ext cx="6467475" cy="3676650"/>
          </a:xfrm>
          <a:prstGeom prst="rect">
            <a:avLst/>
          </a:prstGeom>
        </p:spPr>
      </p:pic>
      <p:sp>
        <p:nvSpPr>
          <p:cNvPr id="3" name="TextBox 2"/>
          <p:cNvSpPr txBox="1"/>
          <p:nvPr/>
        </p:nvSpPr>
        <p:spPr>
          <a:xfrm>
            <a:off x="129863" y="1550020"/>
            <a:ext cx="8779961" cy="1200329"/>
          </a:xfrm>
          <a:prstGeom prst="rect">
            <a:avLst/>
          </a:prstGeom>
          <a:noFill/>
        </p:spPr>
        <p:txBody>
          <a:bodyPr wrap="square" rtlCol="0">
            <a:spAutoFit/>
          </a:bodyPr>
          <a:lstStyle/>
          <a:p>
            <a:r>
              <a:rPr lang="en-US" sz="2400" dirty="0" smtClean="0"/>
              <a:t>The easiest way to describe how a spit is formed is to describe the diagram, as you draw the processes in the order they happen! Start on the left and move towards the right. </a:t>
            </a:r>
            <a:endParaRPr lang="en-GB" sz="2400" dirty="0"/>
          </a:p>
        </p:txBody>
      </p:sp>
    </p:spTree>
    <p:extLst>
      <p:ext uri="{BB962C8B-B14F-4D97-AF65-F5344CB8AC3E}">
        <p14:creationId xmlns:p14="http://schemas.microsoft.com/office/powerpoint/2010/main" val="3693219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918</TotalTime>
  <Words>617</Words>
  <Application>Microsoft Office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Impact</vt:lpstr>
      <vt:lpstr>Wingdings</vt:lpstr>
      <vt:lpstr>Office Theme</vt:lpstr>
      <vt:lpstr>PowerPoint Presentation</vt:lpstr>
      <vt:lpstr>11. Can you process it?</vt:lpstr>
      <vt:lpstr>10. Wave at me!</vt:lpstr>
      <vt:lpstr>9. Geology rocks!  </vt:lpstr>
      <vt:lpstr>8. Get into groups</vt:lpstr>
      <vt:lpstr>8. Get into groups</vt:lpstr>
      <vt:lpstr>7. Hard rocks</vt:lpstr>
      <vt:lpstr>6. Soft rock </vt:lpstr>
      <vt:lpstr>5. Spitting is easy </vt:lpstr>
      <vt:lpstr>4. At the bar</vt:lpstr>
      <vt:lpstr>3. LSD </vt:lpstr>
      <vt:lpstr>2. Say what you see! </vt:lpstr>
      <vt:lpstr>1. Art attack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Hogwarts Contour Mapping</dc:title>
  <dc:creator>Robert Frost</dc:creator>
  <cp:lastModifiedBy>Karen Leeman</cp:lastModifiedBy>
  <cp:revision>78</cp:revision>
  <cp:lastPrinted>2012-06-27T11:20:33Z</cp:lastPrinted>
  <dcterms:created xsi:type="dcterms:W3CDTF">2013-05-12T18:00:49Z</dcterms:created>
  <dcterms:modified xsi:type="dcterms:W3CDTF">2019-01-14T14:33:17Z</dcterms:modified>
</cp:coreProperties>
</file>