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32"/>
  </p:notesMasterIdLst>
  <p:handoutMasterIdLst>
    <p:handoutMasterId r:id="rId33"/>
  </p:handoutMasterIdLst>
  <p:sldIdLst>
    <p:sldId id="271" r:id="rId5"/>
    <p:sldId id="272" r:id="rId6"/>
    <p:sldId id="273" r:id="rId7"/>
    <p:sldId id="266" r:id="rId8"/>
    <p:sldId id="267" r:id="rId9"/>
    <p:sldId id="268" r:id="rId10"/>
    <p:sldId id="270" r:id="rId11"/>
    <p:sldId id="274" r:id="rId12"/>
    <p:sldId id="264" r:id="rId13"/>
    <p:sldId id="257" r:id="rId14"/>
    <p:sldId id="259" r:id="rId15"/>
    <p:sldId id="263" r:id="rId16"/>
    <p:sldId id="275" r:id="rId17"/>
    <p:sldId id="276" r:id="rId18"/>
    <p:sldId id="277" r:id="rId19"/>
    <p:sldId id="278" r:id="rId20"/>
    <p:sldId id="290" r:id="rId21"/>
    <p:sldId id="279" r:id="rId22"/>
    <p:sldId id="280" r:id="rId23"/>
    <p:sldId id="281" r:id="rId24"/>
    <p:sldId id="282" r:id="rId25"/>
    <p:sldId id="283" r:id="rId26"/>
    <p:sldId id="284" r:id="rId27"/>
    <p:sldId id="285" r:id="rId28"/>
    <p:sldId id="286" r:id="rId29"/>
    <p:sldId id="288"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772CD"/>
    <a:srgbClr val="CC00FF"/>
    <a:srgbClr val="F68026"/>
    <a:srgbClr val="FFF685"/>
    <a:srgbClr val="146E33"/>
    <a:srgbClr val="FCF569"/>
    <a:srgbClr val="FDF467"/>
    <a:srgbClr val="F1B62E"/>
    <a:srgbClr val="CD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3088" autoAdjust="0"/>
  </p:normalViewPr>
  <p:slideViewPr>
    <p:cSldViewPr snapToGrid="0">
      <p:cViewPr varScale="1">
        <p:scale>
          <a:sx n="64" d="100"/>
          <a:sy n="64" d="100"/>
        </p:scale>
        <p:origin x="912" y="60"/>
      </p:cViewPr>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CA52D8-8572-4DEB-98FB-2BFB802273EB}" type="datetimeFigureOut">
              <a:rPr lang="en-GB" smtClean="0"/>
              <a:t>17/06/2020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2E523D-6555-4BDD-A8F5-315672C04ED8}" type="slidenum">
              <a:rPr lang="en-GB" smtClean="0"/>
              <a:t>‹#›</a:t>
            </a:fld>
            <a:endParaRPr lang="en-GB"/>
          </a:p>
        </p:txBody>
      </p:sp>
    </p:spTree>
    <p:extLst>
      <p:ext uri="{BB962C8B-B14F-4D97-AF65-F5344CB8AC3E}">
        <p14:creationId xmlns:p14="http://schemas.microsoft.com/office/powerpoint/2010/main" val="342722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D4A73-2E29-4EF1-AA2C-37103F6627B0}" type="datetimeFigureOut">
              <a:rPr lang="en-GB" smtClean="0"/>
              <a:t>17/06/2020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BF8BE-6682-4D2B-9E32-07F6BC0EFD21}" type="slidenum">
              <a:rPr lang="en-GB" smtClean="0"/>
              <a:t>‹#›</a:t>
            </a:fld>
            <a:endParaRPr lang="en-GB"/>
          </a:p>
        </p:txBody>
      </p:sp>
    </p:spTree>
    <p:extLst>
      <p:ext uri="{BB962C8B-B14F-4D97-AF65-F5344CB8AC3E}">
        <p14:creationId xmlns:p14="http://schemas.microsoft.com/office/powerpoint/2010/main" val="337578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DBF8BE-6682-4D2B-9E32-07F6BC0EFD21}" type="slidenum">
              <a:rPr lang="en-GB" smtClean="0"/>
              <a:t>18</a:t>
            </a:fld>
            <a:endParaRPr lang="en-GB"/>
          </a:p>
        </p:txBody>
      </p:sp>
    </p:spTree>
    <p:extLst>
      <p:ext uri="{BB962C8B-B14F-4D97-AF65-F5344CB8AC3E}">
        <p14:creationId xmlns:p14="http://schemas.microsoft.com/office/powerpoint/2010/main" val="20647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DBF8BE-6682-4D2B-9E32-07F6BC0EFD21}" type="slidenum">
              <a:rPr lang="en-GB" smtClean="0"/>
              <a:t>26</a:t>
            </a:fld>
            <a:endParaRPr lang="en-GB"/>
          </a:p>
        </p:txBody>
      </p:sp>
    </p:spTree>
    <p:extLst>
      <p:ext uri="{BB962C8B-B14F-4D97-AF65-F5344CB8AC3E}">
        <p14:creationId xmlns:p14="http://schemas.microsoft.com/office/powerpoint/2010/main" val="2811650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White">
          <a:xfrm>
            <a:off x="313921" y="192184"/>
            <a:ext cx="8019588" cy="1387234"/>
          </a:xfrm>
          <a:prstGeom prst="rect">
            <a:avLst/>
          </a:prstGeom>
          <a:solidFill>
            <a:srgbClr val="FFFFFF"/>
          </a:solidFill>
          <a:ln w="19050">
            <a:solidFill>
              <a:srgbClr val="404040"/>
            </a:solidFill>
          </a:ln>
        </p:spPr>
        <p:txBody>
          <a:bodyPr lIns="274320" rIns="274320" anchor="ctr" anchorCtr="1">
            <a:normAutofit/>
          </a:bodyPr>
          <a:lstStyle>
            <a:lvl1pPr algn="ctr">
              <a:defRPr sz="3200" cap="none">
                <a:solidFill>
                  <a:schemeClr val="bg1"/>
                </a:solidFill>
                <a:latin typeface="Bell MT" panose="02020503060305020303" pitchFamily="18" charset="0"/>
              </a:defRPr>
            </a:lvl1pPr>
          </a:lstStyle>
          <a:p>
            <a:r>
              <a:rPr lang="en-US" dirty="0"/>
              <a:t>Click to edit master title style</a:t>
            </a:r>
          </a:p>
        </p:txBody>
      </p:sp>
      <p:sp>
        <p:nvSpPr>
          <p:cNvPr id="10" name="Content Placeholder 2"/>
          <p:cNvSpPr>
            <a:spLocks noGrp="1"/>
          </p:cNvSpPr>
          <p:nvPr>
            <p:ph idx="13"/>
          </p:nvPr>
        </p:nvSpPr>
        <p:spPr>
          <a:xfrm>
            <a:off x="313921" y="1797627"/>
            <a:ext cx="8019588" cy="4802678"/>
          </a:xfrm>
          <a:prstGeom prst="rect">
            <a:avLst/>
          </a:prstGeom>
        </p:spPr>
        <p:txBody>
          <a:bodyPr/>
          <a:lstStyle>
            <a:lvl1pPr marL="0" indent="0">
              <a:buNone/>
              <a:defRPr sz="2000">
                <a:solidFill>
                  <a:schemeClr val="bg1"/>
                </a:solidFill>
                <a:latin typeface="Bell MT" panose="02020503060305020303" pitchFamily="18" charset="0"/>
              </a:defRPr>
            </a:lvl1pPr>
            <a:lvl2pPr marL="457200" indent="-228600">
              <a:buClr>
                <a:schemeClr val="bg1"/>
              </a:buClr>
              <a:buFont typeface="Symbol" panose="05050102010706020507" pitchFamily="18" charset="2"/>
              <a:buChar char="®"/>
              <a:defRPr sz="1800">
                <a:solidFill>
                  <a:schemeClr val="bg1"/>
                </a:solidFill>
                <a:latin typeface="Bell MT" panose="02020503060305020303" pitchFamily="18" charset="0"/>
              </a:defRPr>
            </a:lvl2pPr>
            <a:lvl3pPr marL="685800" indent="-228600">
              <a:buClr>
                <a:schemeClr val="bg1"/>
              </a:buClr>
              <a:buFont typeface="Symbol" panose="05050102010706020507" pitchFamily="18" charset="2"/>
              <a:buChar char="®"/>
              <a:defRPr sz="1800">
                <a:solidFill>
                  <a:schemeClr val="bg1"/>
                </a:solidFill>
                <a:latin typeface="Bell MT" panose="02020503060305020303" pitchFamily="18" charset="0"/>
              </a:defRPr>
            </a:lvl3pPr>
            <a:lvl4pPr marL="914400" indent="-228600">
              <a:buClr>
                <a:schemeClr val="bg1"/>
              </a:buClr>
              <a:buFont typeface="Symbol" panose="05050102010706020507" pitchFamily="18" charset="2"/>
              <a:buChar char="®"/>
              <a:defRPr sz="1800">
                <a:solidFill>
                  <a:schemeClr val="bg1"/>
                </a:solidFill>
                <a:latin typeface="Bell MT" panose="02020503060305020303" pitchFamily="18" charset="0"/>
              </a:defRPr>
            </a:lvl4pPr>
            <a:lvl5pPr marL="1143000" indent="-228600">
              <a:buClr>
                <a:schemeClr val="bg1"/>
              </a:buClr>
              <a:buFont typeface="Symbol" panose="05050102010706020507" pitchFamily="18" charset="2"/>
              <a:buChar char="®"/>
              <a:defRPr sz="1800">
                <a:solidFill>
                  <a:schemeClr val="bg1"/>
                </a:solidFill>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9498329" y="0"/>
            <a:ext cx="1649843" cy="517144"/>
          </a:xfrm>
          <a:prstGeom prst="rect">
            <a:avLst/>
          </a:prstGeom>
        </p:spPr>
      </p:pic>
    </p:spTree>
    <p:extLst>
      <p:ext uri="{BB962C8B-B14F-4D97-AF65-F5344CB8AC3E}">
        <p14:creationId xmlns:p14="http://schemas.microsoft.com/office/powerpoint/2010/main" val="231934263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160EA64-D806-43AC-9DF2-F8C432F32B4C}" type="datetimeFigureOut">
              <a:rPr kumimoji="0" lang="en-US"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6/17/2020</a:t>
            </a:fld>
            <a:endParaRPr kumimoji="0" lang="en-US"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76630623"/>
              </p:ext>
            </p:extLst>
          </p:nvPr>
        </p:nvGraphicFramePr>
        <p:xfrm>
          <a:off x="8666018" y="133565"/>
          <a:ext cx="3381429" cy="6558180"/>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val="20000"/>
                    </a:ext>
                  </a:extLst>
                </a:gridCol>
                <a:gridCol w="2581329">
                  <a:extLst>
                    <a:ext uri="{9D8B030D-6E8A-4147-A177-3AD203B41FA5}">
                      <a16:colId xmlns:a16="http://schemas.microsoft.com/office/drawing/2014/main" val="20001"/>
                    </a:ext>
                  </a:extLst>
                </a:gridCol>
              </a:tblGrid>
              <a:tr h="1082148">
                <a:tc gridSpan="2">
                  <a:txBody>
                    <a:bodyPr/>
                    <a:lstStyle/>
                    <a:p>
                      <a:pPr algn="ctr"/>
                      <a:r>
                        <a:rPr lang="en-GB" sz="1600" u="none" dirty="0">
                          <a:latin typeface="Bell MT" panose="02020503060305020303" pitchFamily="18" charset="0"/>
                          <a:cs typeface="Leelawadee" panose="020B0502040204020203" pitchFamily="34" charset="-34"/>
                        </a:rPr>
                        <a:t>LO: To explore the presentation relationships in Act 1, Scene 1</a:t>
                      </a:r>
                    </a:p>
                  </a:txBody>
                  <a:tcPr anchor="ctr">
                    <a:solidFill>
                      <a:schemeClr val="bg1"/>
                    </a:solidFill>
                  </a:tcPr>
                </a:tc>
                <a:tc hMerge="1">
                  <a:txBody>
                    <a:bodyPr/>
                    <a:lstStyle/>
                    <a:p>
                      <a:endParaRPr lang="en-GB" dirty="0"/>
                    </a:p>
                  </a:txBody>
                  <a:tcPr/>
                </a:tc>
                <a:extLst>
                  <a:ext uri="{0D108BD9-81ED-4DB2-BD59-A6C34878D82A}">
                    <a16:rowId xmlns:a16="http://schemas.microsoft.com/office/drawing/2014/main" val="10000"/>
                  </a:ext>
                </a:extLst>
              </a:tr>
              <a:tr h="1760929">
                <a:tc>
                  <a:txBody>
                    <a:bodyPr/>
                    <a:lstStyle/>
                    <a:p>
                      <a:r>
                        <a:rPr lang="en-GB" sz="1600" u="none" dirty="0">
                          <a:latin typeface="Bell MT" panose="02020503060305020303" pitchFamily="18" charset="0"/>
                          <a:cs typeface="Leelawadee" panose="020B0502040204020203" pitchFamily="34" charset="-34"/>
                        </a:rPr>
                        <a:t>All:</a:t>
                      </a:r>
                    </a:p>
                    <a:p>
                      <a:endParaRPr lang="en-GB" sz="1600" u="none" dirty="0">
                        <a:latin typeface="Bell MT" panose="02020503060305020303" pitchFamily="18" charset="0"/>
                        <a:cs typeface="Leelawadee" panose="020B0502040204020203" pitchFamily="34" charset="-34"/>
                      </a:endParaRPr>
                    </a:p>
                    <a:p>
                      <a:r>
                        <a:rPr lang="en-GB" sz="1600" u="none" dirty="0">
                          <a:latin typeface="Bell MT" panose="02020503060305020303" pitchFamily="18" charset="0"/>
                          <a:cs typeface="Leelawadee" panose="020B0502040204020203" pitchFamily="34" charset="-34"/>
                        </a:rPr>
                        <a:t>D</a:t>
                      </a:r>
                    </a:p>
                  </a:txBody>
                  <a:tcPr>
                    <a:solidFill>
                      <a:schemeClr val="bg1"/>
                    </a:solidFill>
                  </a:tcPr>
                </a:tc>
                <a:tc>
                  <a:txBody>
                    <a:bodyPr/>
                    <a:lstStyle/>
                    <a:p>
                      <a:r>
                        <a:rPr lang="en-GB" sz="1600" u="none" dirty="0">
                          <a:latin typeface="Bell MT" panose="02020503060305020303" pitchFamily="18" charset="0"/>
                          <a:cs typeface="Leelawadee" panose="020B0502040204020203" pitchFamily="34" charset="-34"/>
                        </a:rPr>
                        <a:t>sensibly ordered ideas in a relevant argument with</a:t>
                      </a:r>
                    </a:p>
                    <a:p>
                      <a:r>
                        <a:rPr lang="en-GB" sz="1600" u="none" dirty="0">
                          <a:latin typeface="Bell MT" panose="02020503060305020303" pitchFamily="18" charset="0"/>
                          <a:cs typeface="Leelawadee" panose="020B0502040204020203" pitchFamily="34" charset="-34"/>
                        </a:rPr>
                        <a:t>some use of literary critical concepts and terminology</a:t>
                      </a:r>
                    </a:p>
                  </a:txBody>
                  <a:tcPr>
                    <a:solidFill>
                      <a:schemeClr val="bg1"/>
                    </a:solidFill>
                  </a:tcPr>
                </a:tc>
                <a:extLst>
                  <a:ext uri="{0D108BD9-81ED-4DB2-BD59-A6C34878D82A}">
                    <a16:rowId xmlns:a16="http://schemas.microsoft.com/office/drawing/2014/main" val="10001"/>
                  </a:ext>
                </a:extLst>
              </a:tr>
              <a:tr h="1876152">
                <a:tc>
                  <a:txBody>
                    <a:bodyPr/>
                    <a:lstStyle/>
                    <a:p>
                      <a:r>
                        <a:rPr lang="en-GB" sz="1600" u="none" dirty="0">
                          <a:latin typeface="Bell MT" panose="02020503060305020303" pitchFamily="18" charset="0"/>
                          <a:cs typeface="Leelawadee" panose="020B0502040204020203" pitchFamily="34" charset="-34"/>
                        </a:rPr>
                        <a:t>Most:</a:t>
                      </a:r>
                    </a:p>
                    <a:p>
                      <a:endParaRPr lang="en-GB" sz="1600" u="none" dirty="0">
                        <a:latin typeface="Bell MT" panose="02020503060305020303" pitchFamily="18" charset="0"/>
                        <a:cs typeface="Leelawadee" panose="020B0502040204020203" pitchFamily="34" charset="-34"/>
                      </a:endParaRPr>
                    </a:p>
                    <a:p>
                      <a:r>
                        <a:rPr lang="en-GB" sz="1600" u="none" dirty="0">
                          <a:latin typeface="Bell MT" panose="02020503060305020303" pitchFamily="18" charset="0"/>
                          <a:cs typeface="Leelawadee" panose="020B0502040204020203" pitchFamily="34" charset="-34"/>
                        </a:rPr>
                        <a:t>B-C</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u="none" dirty="0">
                          <a:latin typeface="Bell MT" panose="02020503060305020303" pitchFamily="18" charset="0"/>
                          <a:cs typeface="Leelawadee" panose="020B0502040204020203" pitchFamily="34" charset="-34"/>
                        </a:rPr>
                        <a:t>logical, thorough and coherent argument where ideas are debated in depth</a:t>
                      </a:r>
                      <a:r>
                        <a:rPr lang="en-GB" sz="1600" u="none" baseline="0" dirty="0">
                          <a:latin typeface="Bell MT" panose="02020503060305020303" pitchFamily="18" charset="0"/>
                          <a:cs typeface="Leelawadee" panose="020B0502040204020203" pitchFamily="34" charset="-34"/>
                        </a:rPr>
                        <a:t> with </a:t>
                      </a:r>
                      <a:r>
                        <a:rPr lang="en-GB" sz="1600" u="none" dirty="0">
                          <a:latin typeface="Bell MT" panose="02020503060305020303" pitchFamily="18" charset="0"/>
                          <a:cs typeface="Leelawadee" panose="020B0502040204020203" pitchFamily="34" charset="-34"/>
                        </a:rPr>
                        <a:t>appropriate use of literary critical concepts and terminology</a:t>
                      </a:r>
                    </a:p>
                  </a:txBody>
                  <a:tcPr>
                    <a:solidFill>
                      <a:schemeClr val="bg1"/>
                    </a:solidFill>
                  </a:tcPr>
                </a:tc>
                <a:extLst>
                  <a:ext uri="{0D108BD9-81ED-4DB2-BD59-A6C34878D82A}">
                    <a16:rowId xmlns:a16="http://schemas.microsoft.com/office/drawing/2014/main" val="10002"/>
                  </a:ext>
                </a:extLst>
              </a:tr>
              <a:tr h="1838951">
                <a:tc>
                  <a:txBody>
                    <a:bodyPr/>
                    <a:lstStyle/>
                    <a:p>
                      <a:r>
                        <a:rPr lang="en-GB" sz="1600" u="none" dirty="0">
                          <a:latin typeface="Bell MT" panose="02020503060305020303" pitchFamily="18" charset="0"/>
                          <a:cs typeface="Leelawadee" panose="020B0502040204020203" pitchFamily="34" charset="-34"/>
                        </a:rPr>
                        <a:t>Some:</a:t>
                      </a:r>
                    </a:p>
                    <a:p>
                      <a:endParaRPr lang="en-GB" sz="1600" u="none" dirty="0">
                        <a:latin typeface="Bell MT" panose="02020503060305020303" pitchFamily="18" charset="0"/>
                        <a:cs typeface="Leelawadee" panose="020B0502040204020203" pitchFamily="34" charset="-34"/>
                      </a:endParaRPr>
                    </a:p>
                    <a:p>
                      <a:r>
                        <a:rPr lang="en-GB" sz="1600" u="none" dirty="0">
                          <a:latin typeface="Bell MT" panose="02020503060305020303" pitchFamily="18" charset="0"/>
                          <a:cs typeface="Leelawadee" panose="020B0502040204020203" pitchFamily="34" charset="-34"/>
                        </a:rPr>
                        <a:t>A-B</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u="none" dirty="0">
                          <a:latin typeface="Bell MT" panose="02020503060305020303" pitchFamily="18" charset="0"/>
                          <a:cs typeface="Leelawadee" panose="020B0502040204020203" pitchFamily="34" charset="-34"/>
                        </a:rPr>
                        <a:t>perceptive, assured and sophisticated argument with</a:t>
                      </a:r>
                      <a:r>
                        <a:rPr lang="en-GB" sz="1600" u="none" baseline="0" dirty="0">
                          <a:latin typeface="Bell MT" panose="02020503060305020303" pitchFamily="18" charset="0"/>
                          <a:cs typeface="Leelawadee" panose="020B0502040204020203" pitchFamily="34" charset="-34"/>
                        </a:rPr>
                        <a:t> </a:t>
                      </a:r>
                      <a:r>
                        <a:rPr lang="en-GB" sz="1600" u="none" dirty="0">
                          <a:latin typeface="Bell MT" panose="02020503060305020303" pitchFamily="18" charset="0"/>
                          <a:cs typeface="Leelawadee" panose="020B0502040204020203" pitchFamily="34" charset="-34"/>
                        </a:rPr>
                        <a:t>assured use of literary critical concepts and terminology.</a:t>
                      </a:r>
                    </a:p>
                  </a:txBody>
                  <a:tcP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8475153"/>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34FC02-5396-4D11-ABE9-62F31CC400B7}"/>
              </a:ext>
            </a:extLst>
          </p:cNvPr>
          <p:cNvSpPr/>
          <p:nvPr/>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DFFD78F-0D34-43D0-9AA4-856A2BCE5C9A}"/>
              </a:ext>
            </a:extLst>
          </p:cNvPr>
          <p:cNvSpPr>
            <a:spLocks noGrp="1"/>
          </p:cNvSpPr>
          <p:nvPr>
            <p:ph type="ctrTitle"/>
          </p:nvPr>
        </p:nvSpPr>
        <p:spPr>
          <a:xfrm>
            <a:off x="479685" y="524657"/>
            <a:ext cx="11032761" cy="5996064"/>
          </a:xfrm>
        </p:spPr>
        <p:txBody>
          <a:bodyPr>
            <a:normAutofit fontScale="90000"/>
          </a:bodyPr>
          <a:lstStyle/>
          <a:p>
            <a:r>
              <a:rPr lang="en-GB" sz="3600" b="1" i="1" u="sng" dirty="0">
                <a:effectLst>
                  <a:outerShdw blurRad="38100" dist="38100" dir="2700000" algn="tl">
                    <a:srgbClr val="000000">
                      <a:alpha val="43137"/>
                    </a:srgbClr>
                  </a:outerShdw>
                </a:effectLst>
              </a:rPr>
              <a:t>A Raisin in the Sun </a:t>
            </a:r>
            <a:r>
              <a:rPr lang="en-GB" sz="3600" b="1" u="sng" dirty="0">
                <a:effectLst>
                  <a:outerShdw blurRad="38100" dist="38100" dir="2700000" algn="tl">
                    <a:srgbClr val="000000">
                      <a:alpha val="43137"/>
                    </a:srgbClr>
                  </a:outerShdw>
                </a:effectLst>
              </a:rPr>
              <a:t>Home Learning</a:t>
            </a:r>
            <a:br>
              <a:rPr lang="en-GB" sz="3600" dirty="0"/>
            </a:br>
            <a:br>
              <a:rPr lang="en-GB" sz="3600" dirty="0"/>
            </a:br>
            <a:r>
              <a:rPr lang="en-GB" sz="3600" dirty="0"/>
              <a:t>Anything you need to do/ answer is </a:t>
            </a:r>
            <a:r>
              <a:rPr lang="en-GB" sz="3600" dirty="0">
                <a:highlight>
                  <a:srgbClr val="FFFF00"/>
                </a:highlight>
              </a:rPr>
              <a:t>highlighted in yellow </a:t>
            </a:r>
            <a:r>
              <a:rPr lang="en-GB" sz="3600" dirty="0"/>
              <a:t>and </a:t>
            </a:r>
            <a:r>
              <a:rPr lang="en-GB" sz="3600" u="sng" dirty="0"/>
              <a:t>numbered so that you submit your work clearly labelled</a:t>
            </a:r>
            <a:br>
              <a:rPr lang="en-GB" sz="3600" dirty="0"/>
            </a:br>
            <a:br>
              <a:rPr lang="en-GB" sz="3600" dirty="0"/>
            </a:br>
            <a:r>
              <a:rPr lang="en-GB" sz="3600" dirty="0"/>
              <a:t>Work your way through at a steady pace – it </a:t>
            </a:r>
            <a:r>
              <a:rPr lang="en-GB" sz="3600" u="sng" dirty="0"/>
              <a:t>does not all need completing until Friday 17</a:t>
            </a:r>
            <a:r>
              <a:rPr lang="en-GB" sz="3600" u="sng" baseline="30000" dirty="0"/>
              <a:t>th</a:t>
            </a:r>
            <a:r>
              <a:rPr lang="en-GB" sz="3600" u="sng" dirty="0"/>
              <a:t> July </a:t>
            </a:r>
            <a:br>
              <a:rPr lang="en-GB" sz="3600" dirty="0"/>
            </a:br>
            <a:br>
              <a:rPr lang="en-GB" sz="3600" dirty="0"/>
            </a:br>
            <a:r>
              <a:rPr lang="en-GB" sz="3600" dirty="0"/>
              <a:t>Try to read some of the </a:t>
            </a:r>
            <a:r>
              <a:rPr lang="en-GB" sz="3600" u="sng" dirty="0"/>
              <a:t>Reading List </a:t>
            </a:r>
            <a:r>
              <a:rPr lang="en-GB" sz="3600" dirty="0"/>
              <a:t>as well</a:t>
            </a:r>
            <a:br>
              <a:rPr lang="en-GB" sz="3600" dirty="0"/>
            </a:br>
            <a:br>
              <a:rPr lang="en-GB" sz="3600" dirty="0"/>
            </a:br>
            <a:r>
              <a:rPr lang="en-GB" sz="3600" u="sng" dirty="0"/>
              <a:t>Keep an eye on Teams/ emails</a:t>
            </a:r>
            <a:r>
              <a:rPr lang="en-GB" sz="3600" dirty="0"/>
              <a:t> in case we set anything else for you to do</a:t>
            </a:r>
          </a:p>
        </p:txBody>
      </p:sp>
    </p:spTree>
    <p:extLst>
      <p:ext uri="{BB962C8B-B14F-4D97-AF65-F5344CB8AC3E}">
        <p14:creationId xmlns:p14="http://schemas.microsoft.com/office/powerpoint/2010/main" val="368638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2716527"/>
            <a:ext cx="3143138" cy="3188183"/>
          </a:xfrm>
        </p:spPr>
        <p:txBody>
          <a:bodyPr vert="horz" lIns="274320" tIns="182880" rIns="274320" bIns="182880" rtlCol="0" anchor="ctr" anchorCtr="1">
            <a:noAutofit/>
          </a:bodyPr>
          <a:lstStyle/>
          <a:p>
            <a:r>
              <a:rPr lang="en-US" sz="2000" cap="all" dirty="0">
                <a:solidFill>
                  <a:srgbClr val="262626"/>
                </a:solidFill>
                <a:highlight>
                  <a:srgbClr val="FFFF00"/>
                </a:highlight>
                <a:latin typeface="+mj-lt"/>
              </a:rPr>
              <a:t>What do we learn about Beneatha Younger from the literary devices Hansberry uses to describe her?</a:t>
            </a:r>
          </a:p>
        </p:txBody>
      </p:sp>
      <p:pic>
        <p:nvPicPr>
          <p:cNvPr id="4" name="Picture 3"/>
          <p:cNvPicPr>
            <a:picLocks noChangeAspect="1"/>
          </p:cNvPicPr>
          <p:nvPr/>
        </p:nvPicPr>
        <p:blipFill rotWithShape="1">
          <a:blip r:embed="rId2"/>
          <a:srcRect l="12490" t="42786" r="28830" b="43807"/>
          <a:stretch/>
        </p:blipFill>
        <p:spPr>
          <a:xfrm>
            <a:off x="1484026" y="953290"/>
            <a:ext cx="6640643" cy="853442"/>
          </a:xfrm>
          <a:prstGeom prst="rect">
            <a:avLst/>
          </a:prstGeom>
        </p:spPr>
      </p:pic>
      <p:pic>
        <p:nvPicPr>
          <p:cNvPr id="5" name="Picture 4"/>
          <p:cNvPicPr>
            <a:picLocks noChangeAspect="1"/>
          </p:cNvPicPr>
          <p:nvPr/>
        </p:nvPicPr>
        <p:blipFill rotWithShape="1">
          <a:blip r:embed="rId3"/>
          <a:srcRect l="13652" t="18055" r="27636" b="29066"/>
          <a:stretch/>
        </p:blipFill>
        <p:spPr>
          <a:xfrm>
            <a:off x="3143138" y="1806732"/>
            <a:ext cx="5291328" cy="2680670"/>
          </a:xfrm>
          <a:prstGeom prst="rect">
            <a:avLst/>
          </a:prstGeom>
        </p:spPr>
      </p:pic>
      <p:sp>
        <p:nvSpPr>
          <p:cNvPr id="6" name="Rectangle 5">
            <a:extLst>
              <a:ext uri="{FF2B5EF4-FFF2-40B4-BE49-F238E27FC236}">
                <a16:creationId xmlns:a16="http://schemas.microsoft.com/office/drawing/2014/main" id="{901D7AD2-23FA-47A1-9029-420E93693271}"/>
              </a:ext>
            </a:extLst>
          </p:cNvPr>
          <p:cNvSpPr/>
          <p:nvPr/>
        </p:nvSpPr>
        <p:spPr>
          <a:xfrm>
            <a:off x="0" y="2967335"/>
            <a:ext cx="566181"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7</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14792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09862" y="1562725"/>
            <a:ext cx="3852473" cy="3732549"/>
          </a:xfrm>
          <a:solidFill>
            <a:schemeClr val="bg1">
              <a:alpha val="50000"/>
            </a:schemeClr>
          </a:solidFill>
          <a:ln>
            <a:solidFill>
              <a:schemeClr val="tx1">
                <a:lumMod val="85000"/>
                <a:lumOff val="15000"/>
              </a:schemeClr>
            </a:solidFill>
          </a:ln>
        </p:spPr>
        <p:txBody>
          <a:bodyPr vert="horz" lIns="182880" tIns="182880" rIns="182880" bIns="182880" rtlCol="0" anchor="ctr">
            <a:noAutofit/>
          </a:bodyPr>
          <a:lstStyle/>
          <a:p>
            <a:r>
              <a:rPr lang="en-US" sz="2800" kern="1200" cap="all" spc="200" baseline="0" dirty="0">
                <a:highlight>
                  <a:srgbClr val="FFFF00"/>
                </a:highlight>
                <a:latin typeface="+mj-lt"/>
                <a:ea typeface="+mj-ea"/>
                <a:cs typeface="+mj-cs"/>
              </a:rPr>
              <a:t>What do we learn about Beneatha Younger from the literary devices Hansberry uses to describe her?</a:t>
            </a:r>
          </a:p>
        </p:txBody>
      </p:sp>
      <p:sp>
        <p:nvSpPr>
          <p:cNvPr id="2" name="Content Placeholder 1"/>
          <p:cNvSpPr>
            <a:spLocks noGrp="1"/>
          </p:cNvSpPr>
          <p:nvPr>
            <p:ph idx="13"/>
          </p:nvPr>
        </p:nvSpPr>
        <p:spPr>
          <a:xfrm>
            <a:off x="4343127" y="989351"/>
            <a:ext cx="4141306" cy="5396459"/>
          </a:xfrm>
          <a:solidFill>
            <a:schemeClr val="accent1">
              <a:lumMod val="20000"/>
              <a:lumOff val="80000"/>
            </a:schemeClr>
          </a:solidFill>
        </p:spPr>
        <p:txBody>
          <a:bodyPr vert="horz" lIns="91440" tIns="45720" rIns="91440" bIns="45720" rtlCol="0" anchor="ctr">
            <a:normAutofit lnSpcReduction="10000"/>
          </a:bodyPr>
          <a:lstStyle/>
          <a:p>
            <a:pPr marL="342900" indent="-228600">
              <a:buFont typeface="Arial" panose="020B0604020202020204" pitchFamily="34" charset="0"/>
              <a:buChar char="•"/>
            </a:pPr>
            <a:r>
              <a:rPr lang="en-US" dirty="0">
                <a:latin typeface="+mn-lt"/>
              </a:rPr>
              <a:t>This first introduction to Beneatha is almost otherworldly, she is intense and uniquely attractive</a:t>
            </a:r>
          </a:p>
          <a:p>
            <a:pPr marL="342900" indent="-228600">
              <a:buFont typeface="Arial" panose="020B0604020202020204" pitchFamily="34" charset="0"/>
              <a:buChar char="•"/>
            </a:pPr>
            <a:r>
              <a:rPr lang="en-US" dirty="0">
                <a:latin typeface="+mn-lt"/>
              </a:rPr>
              <a:t>Her hair is wild and we can envisage a burst of red in a dingy apartment</a:t>
            </a:r>
          </a:p>
          <a:p>
            <a:pPr marL="342900" indent="-228600">
              <a:buFont typeface="Arial" panose="020B0604020202020204" pitchFamily="34" charset="0"/>
              <a:buChar char="•"/>
            </a:pPr>
            <a:r>
              <a:rPr lang="en-US" dirty="0">
                <a:latin typeface="+mn-lt"/>
              </a:rPr>
              <a:t>Her voice is a ‘mixture of many things’ giving it a uniqueness </a:t>
            </a:r>
          </a:p>
          <a:p>
            <a:pPr marL="342900" indent="-228600">
              <a:buFont typeface="Arial" panose="020B0604020202020204" pitchFamily="34" charset="0"/>
              <a:buChar char="•"/>
            </a:pPr>
            <a:r>
              <a:rPr lang="en-US" dirty="0">
                <a:latin typeface="+mn-lt"/>
              </a:rPr>
              <a:t>She ‘passes through the room’ like a ghost without acknowledging Ruth or Walter</a:t>
            </a:r>
          </a:p>
          <a:p>
            <a:pPr indent="-228600">
              <a:buFont typeface="Arial" panose="020B0604020202020204" pitchFamily="34" charset="0"/>
              <a:buChar char="•"/>
            </a:pPr>
            <a:endParaRPr lang="en-US" dirty="0">
              <a:latin typeface="+mn-lt"/>
            </a:endParaRPr>
          </a:p>
          <a:p>
            <a:pPr indent="-228600">
              <a:buFont typeface="Arial" panose="020B0604020202020204" pitchFamily="34" charset="0"/>
              <a:buChar char="•"/>
            </a:pPr>
            <a:r>
              <a:rPr lang="en-US" dirty="0">
                <a:latin typeface="+mn-lt"/>
              </a:rPr>
              <a:t>Beneatha seems to lack a definitive identity.</a:t>
            </a:r>
          </a:p>
          <a:p>
            <a:pPr indent="-228600">
              <a:buFont typeface="Arial" panose="020B0604020202020204" pitchFamily="34" charset="0"/>
              <a:buChar char="•"/>
            </a:pPr>
            <a:r>
              <a:rPr lang="en-US" dirty="0">
                <a:latin typeface="+mn-lt"/>
              </a:rPr>
              <a:t>Why might that be a good thing?</a:t>
            </a:r>
          </a:p>
        </p:txBody>
      </p:sp>
      <p:sp>
        <p:nvSpPr>
          <p:cNvPr id="6" name="Rectangle 5">
            <a:extLst>
              <a:ext uri="{FF2B5EF4-FFF2-40B4-BE49-F238E27FC236}">
                <a16:creationId xmlns:a16="http://schemas.microsoft.com/office/drawing/2014/main" id="{B200AB5E-1162-41C0-9E4B-BA95CA91FFA8}"/>
              </a:ext>
            </a:extLst>
          </p:cNvPr>
          <p:cNvSpPr/>
          <p:nvPr/>
        </p:nvSpPr>
        <p:spPr>
          <a:xfrm>
            <a:off x="209862" y="1562725"/>
            <a:ext cx="56618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8</a:t>
            </a:r>
          </a:p>
        </p:txBody>
      </p:sp>
    </p:spTree>
    <p:extLst>
      <p:ext uri="{BB962C8B-B14F-4D97-AF65-F5344CB8AC3E}">
        <p14:creationId xmlns:p14="http://schemas.microsoft.com/office/powerpoint/2010/main" val="388238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88361" y="204130"/>
            <a:ext cx="4475892" cy="1188720"/>
          </a:xfrm>
          <a:solidFill>
            <a:srgbClr val="FFFFFF"/>
          </a:solidFill>
          <a:ln>
            <a:solidFill>
              <a:srgbClr val="404040"/>
            </a:solidFill>
          </a:ln>
        </p:spPr>
        <p:txBody>
          <a:bodyPr vert="horz" lIns="182880" tIns="182880" rIns="182880" bIns="182880" rtlCol="0" anchor="ctr">
            <a:normAutofit/>
          </a:bodyPr>
          <a:lstStyle/>
          <a:p>
            <a:r>
              <a:rPr lang="en-US" sz="2800" cap="all">
                <a:solidFill>
                  <a:srgbClr val="262626"/>
                </a:solidFill>
                <a:latin typeface="+mj-lt"/>
              </a:rPr>
              <a:t>Beneatha Younger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892" r="21541" b="-1"/>
          <a:stretch/>
        </p:blipFill>
        <p:spPr>
          <a:xfrm>
            <a:off x="792351" y="1770974"/>
            <a:ext cx="3867912" cy="4288536"/>
          </a:xfrm>
          <a:prstGeom prst="rect">
            <a:avLst/>
          </a:prstGeom>
        </p:spPr>
      </p:pic>
      <p:sp>
        <p:nvSpPr>
          <p:cNvPr id="2" name="Content Placeholder 1"/>
          <p:cNvSpPr>
            <a:spLocks noGrp="1"/>
          </p:cNvSpPr>
          <p:nvPr>
            <p:ph idx="13"/>
          </p:nvPr>
        </p:nvSpPr>
        <p:spPr>
          <a:xfrm>
            <a:off x="5026704" y="1411884"/>
            <a:ext cx="3432747" cy="5006715"/>
          </a:xfrm>
          <a:solidFill>
            <a:schemeClr val="accent1">
              <a:lumMod val="20000"/>
              <a:lumOff val="80000"/>
            </a:schemeClr>
          </a:solidFill>
        </p:spPr>
        <p:txBody>
          <a:bodyPr vert="horz" lIns="91440" tIns="45720" rIns="91440" bIns="45720" rtlCol="0">
            <a:normAutofit/>
          </a:bodyPr>
          <a:lstStyle/>
          <a:p>
            <a:pPr marL="114300" indent="-342900">
              <a:lnSpc>
                <a:spcPct val="90000"/>
              </a:lnSpc>
              <a:buFont typeface="+mj-lt"/>
              <a:buAutoNum type="arabicPeriod"/>
            </a:pPr>
            <a:r>
              <a:rPr lang="en-US" sz="1700" dirty="0">
                <a:highlight>
                  <a:srgbClr val="FFFF00"/>
                </a:highlight>
                <a:latin typeface="+mn-lt"/>
              </a:rPr>
              <a:t>How does Beneatha compare to the other two main characters? </a:t>
            </a:r>
          </a:p>
          <a:p>
            <a:pPr indent="-228600">
              <a:lnSpc>
                <a:spcPct val="90000"/>
              </a:lnSpc>
              <a:buFont typeface="Arial" panose="020B0604020202020204" pitchFamily="34" charset="0"/>
              <a:buChar char="•"/>
            </a:pPr>
            <a:r>
              <a:rPr lang="en-US" sz="1700" dirty="0">
                <a:latin typeface="+mn-lt"/>
              </a:rPr>
              <a:t>List your ideas. Think about how she behaves, her views, and reactions</a:t>
            </a:r>
          </a:p>
          <a:p>
            <a:pPr indent="-228600">
              <a:lnSpc>
                <a:spcPct val="90000"/>
              </a:lnSpc>
              <a:buFont typeface="Arial" panose="020B0604020202020204" pitchFamily="34" charset="0"/>
              <a:buChar char="•"/>
            </a:pPr>
            <a:endParaRPr lang="en-US" sz="1700" dirty="0">
              <a:latin typeface="+mn-lt"/>
            </a:endParaRPr>
          </a:p>
          <a:p>
            <a:pPr marL="114300">
              <a:lnSpc>
                <a:spcPct val="90000"/>
              </a:lnSpc>
              <a:buSzPct val="150000"/>
            </a:pPr>
            <a:r>
              <a:rPr lang="en-US" sz="1700" dirty="0">
                <a:latin typeface="+mn-lt"/>
              </a:rPr>
              <a:t>E.g. When she sees the bathroom has been taken, she sits down a ‘little’ defeated and waits.</a:t>
            </a:r>
          </a:p>
          <a:p>
            <a:pPr marL="0" lvl="1" indent="0">
              <a:lnSpc>
                <a:spcPct val="90000"/>
              </a:lnSpc>
              <a:buClr>
                <a:schemeClr val="accent2"/>
              </a:buClr>
              <a:buNone/>
            </a:pPr>
            <a:r>
              <a:rPr lang="en-US" sz="1700" dirty="0">
                <a:highlight>
                  <a:srgbClr val="FFFF00"/>
                </a:highlight>
                <a:latin typeface="+mn-lt"/>
              </a:rPr>
              <a:t>2. How does disappointment manifest with Ruth?</a:t>
            </a:r>
          </a:p>
          <a:p>
            <a:pPr marL="0" lvl="1" indent="0">
              <a:lnSpc>
                <a:spcPct val="90000"/>
              </a:lnSpc>
              <a:buClr>
                <a:schemeClr val="accent2"/>
              </a:buClr>
              <a:buNone/>
            </a:pPr>
            <a:r>
              <a:rPr lang="en-US" sz="1700" dirty="0">
                <a:highlight>
                  <a:srgbClr val="FFFF00"/>
                </a:highlight>
                <a:latin typeface="+mn-lt"/>
              </a:rPr>
              <a:t>3. How does Walter react to the busy bathroom?</a:t>
            </a:r>
          </a:p>
          <a:p>
            <a:pPr marL="0" lvl="1" indent="0">
              <a:lnSpc>
                <a:spcPct val="90000"/>
              </a:lnSpc>
              <a:buClr>
                <a:schemeClr val="accent2"/>
              </a:buClr>
              <a:buNone/>
            </a:pPr>
            <a:r>
              <a:rPr lang="en-US" sz="1700" dirty="0">
                <a:highlight>
                  <a:srgbClr val="FFFF00"/>
                </a:highlight>
                <a:latin typeface="+mn-lt"/>
              </a:rPr>
              <a:t>4. Beneatha has dreams of a more fulfilling life, like Walter. But how is her approach to achieving those dreams different to his?</a:t>
            </a:r>
            <a:endParaRPr lang="en-US" sz="1100" dirty="0">
              <a:highlight>
                <a:srgbClr val="FFFF00"/>
              </a:highlight>
              <a:latin typeface="+mn-lt"/>
            </a:endParaRPr>
          </a:p>
        </p:txBody>
      </p:sp>
      <p:sp>
        <p:nvSpPr>
          <p:cNvPr id="9" name="Rectangle 8">
            <a:extLst>
              <a:ext uri="{FF2B5EF4-FFF2-40B4-BE49-F238E27FC236}">
                <a16:creationId xmlns:a16="http://schemas.microsoft.com/office/drawing/2014/main" id="{EC6232D3-B3D7-4443-9773-4E72A47AEB9A}"/>
              </a:ext>
            </a:extLst>
          </p:cNvPr>
          <p:cNvSpPr/>
          <p:nvPr/>
        </p:nvSpPr>
        <p:spPr>
          <a:xfrm>
            <a:off x="6459986" y="336605"/>
            <a:ext cx="56618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9</a:t>
            </a:r>
          </a:p>
        </p:txBody>
      </p:sp>
    </p:spTree>
    <p:extLst>
      <p:ext uri="{BB962C8B-B14F-4D97-AF65-F5344CB8AC3E}">
        <p14:creationId xmlns:p14="http://schemas.microsoft.com/office/powerpoint/2010/main" val="368650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Beneatha &amp; identity quotes.  </a:t>
            </a:r>
            <a:r>
              <a:rPr lang="en-US" dirty="0">
                <a:highlight>
                  <a:srgbClr val="FFFF00"/>
                </a:highlight>
              </a:rPr>
              <a:t>How far is Beneatha an outsider?</a:t>
            </a:r>
            <a:endParaRPr lang="en-GB" dirty="0">
              <a:highlight>
                <a:srgbClr val="FFFF00"/>
              </a:highlight>
            </a:endParaRPr>
          </a:p>
        </p:txBody>
      </p:sp>
      <p:sp>
        <p:nvSpPr>
          <p:cNvPr id="3" name="Content Placeholder 2"/>
          <p:cNvSpPr>
            <a:spLocks noGrp="1"/>
          </p:cNvSpPr>
          <p:nvPr>
            <p:ph idx="13"/>
          </p:nvPr>
        </p:nvSpPr>
        <p:spPr/>
        <p:txBody>
          <a:bodyPr/>
          <a:lstStyle/>
          <a:p>
            <a:r>
              <a:rPr lang="en-US" sz="3200" dirty="0"/>
              <a:t>Individually I’d like you to find two key quotations that convey the above.</a:t>
            </a:r>
          </a:p>
          <a:p>
            <a:r>
              <a:rPr lang="en-US" sz="3200" dirty="0"/>
              <a:t>You must consider the techniques you could comment on…not just a random quote!</a:t>
            </a:r>
          </a:p>
          <a:p>
            <a:r>
              <a:rPr lang="en-US" sz="3200" dirty="0"/>
              <a:t>Any the same? Let’s find different ones.</a:t>
            </a:r>
          </a:p>
          <a:p>
            <a:r>
              <a:rPr lang="en-US" sz="3200" dirty="0"/>
              <a:t>Let’s place them in order of importance.</a:t>
            </a:r>
          </a:p>
          <a:p>
            <a:r>
              <a:rPr lang="en-US" sz="3200" dirty="0"/>
              <a:t>Use this as the basis of your forthcoming essay.</a:t>
            </a:r>
          </a:p>
        </p:txBody>
      </p:sp>
      <p:sp>
        <p:nvSpPr>
          <p:cNvPr id="4" name="Rectangle 3">
            <a:extLst>
              <a:ext uri="{FF2B5EF4-FFF2-40B4-BE49-F238E27FC236}">
                <a16:creationId xmlns:a16="http://schemas.microsoft.com/office/drawing/2014/main" id="{810415B6-A973-402B-AA00-2112372B8CE2}"/>
              </a:ext>
            </a:extLst>
          </p:cNvPr>
          <p:cNvSpPr/>
          <p:nvPr/>
        </p:nvSpPr>
        <p:spPr>
          <a:xfrm>
            <a:off x="6867834" y="816301"/>
            <a:ext cx="94769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10</a:t>
            </a:r>
          </a:p>
        </p:txBody>
      </p:sp>
    </p:spTree>
    <p:extLst>
      <p:ext uri="{BB962C8B-B14F-4D97-AF65-F5344CB8AC3E}">
        <p14:creationId xmlns:p14="http://schemas.microsoft.com/office/powerpoint/2010/main" val="116596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cap="none" dirty="0">
                <a:highlight>
                  <a:srgbClr val="FFFF00"/>
                </a:highlight>
              </a:rPr>
              <a:t>PETAL – How does </a:t>
            </a:r>
            <a:r>
              <a:rPr lang="en-GB" cap="none" dirty="0">
                <a:highlight>
                  <a:srgbClr val="FFFF00"/>
                </a:highlight>
              </a:rPr>
              <a:t>B</a:t>
            </a:r>
            <a:r>
              <a:rPr lang="en-GB" sz="3200" cap="none" dirty="0">
                <a:highlight>
                  <a:srgbClr val="FFFF00"/>
                </a:highlight>
              </a:rPr>
              <a:t>eneatha differ from </a:t>
            </a:r>
            <a:r>
              <a:rPr lang="en-GB" cap="none" dirty="0">
                <a:highlight>
                  <a:srgbClr val="FFFF00"/>
                </a:highlight>
              </a:rPr>
              <a:t>W</a:t>
            </a:r>
            <a:r>
              <a:rPr lang="en-GB" sz="3200" cap="none" dirty="0">
                <a:highlight>
                  <a:srgbClr val="FFFF00"/>
                </a:highlight>
              </a:rPr>
              <a:t>alter/</a:t>
            </a:r>
            <a:r>
              <a:rPr lang="en-GB" cap="none" dirty="0">
                <a:highlight>
                  <a:srgbClr val="FFFF00"/>
                </a:highlight>
              </a:rPr>
              <a:t>R</a:t>
            </a:r>
            <a:r>
              <a:rPr lang="en-GB" sz="3200" cap="none" dirty="0">
                <a:highlight>
                  <a:srgbClr val="FFFF00"/>
                </a:highlight>
              </a:rPr>
              <a:t>uth?</a:t>
            </a:r>
          </a:p>
        </p:txBody>
      </p:sp>
      <p:sp>
        <p:nvSpPr>
          <p:cNvPr id="3" name="Content Placeholder 2"/>
          <p:cNvSpPr>
            <a:spLocks noGrp="1"/>
          </p:cNvSpPr>
          <p:nvPr>
            <p:ph idx="13"/>
          </p:nvPr>
        </p:nvSpPr>
        <p:spPr>
          <a:xfrm>
            <a:off x="313920" y="1797627"/>
            <a:ext cx="7988415" cy="3745923"/>
          </a:xfrm>
          <a:noFill/>
        </p:spPr>
        <p:txBody>
          <a:bodyPr>
            <a:normAutofit/>
          </a:bodyPr>
          <a:lstStyle/>
          <a:p>
            <a:r>
              <a:rPr lang="en-GB" sz="3200" b="1" dirty="0">
                <a:solidFill>
                  <a:srgbClr val="FF0000"/>
                </a:solidFill>
              </a:rPr>
              <a:t>P</a:t>
            </a:r>
            <a:r>
              <a:rPr lang="en-GB" dirty="0">
                <a:solidFill>
                  <a:srgbClr val="FF0000"/>
                </a:solidFill>
              </a:rPr>
              <a:t>OINT – What is your first idea?</a:t>
            </a:r>
          </a:p>
          <a:p>
            <a:r>
              <a:rPr lang="en-GB" sz="3200" b="1" dirty="0">
                <a:solidFill>
                  <a:srgbClr val="0070C0"/>
                </a:solidFill>
              </a:rPr>
              <a:t>E</a:t>
            </a:r>
            <a:r>
              <a:rPr lang="en-GB" dirty="0">
                <a:solidFill>
                  <a:srgbClr val="0070C0"/>
                </a:solidFill>
              </a:rPr>
              <a:t>VIDENCE – Reference a specific part of the text to support your ideas</a:t>
            </a:r>
          </a:p>
          <a:p>
            <a:r>
              <a:rPr lang="en-GB" sz="3200" b="1" dirty="0">
                <a:solidFill>
                  <a:srgbClr val="FF0066"/>
                </a:solidFill>
              </a:rPr>
              <a:t>T</a:t>
            </a:r>
            <a:r>
              <a:rPr lang="en-GB" dirty="0">
                <a:solidFill>
                  <a:srgbClr val="FF0066"/>
                </a:solidFill>
              </a:rPr>
              <a:t>ECHNIQUE – Are there any key words or language techniques that give greater meaning to your chosen quote?</a:t>
            </a:r>
          </a:p>
          <a:p>
            <a:r>
              <a:rPr lang="en-GB" sz="3200" b="1" dirty="0">
                <a:solidFill>
                  <a:srgbClr val="00B050"/>
                </a:solidFill>
              </a:rPr>
              <a:t>A</a:t>
            </a:r>
            <a:r>
              <a:rPr lang="en-GB" dirty="0">
                <a:solidFill>
                  <a:srgbClr val="00B050"/>
                </a:solidFill>
              </a:rPr>
              <a:t>NALYSE – Explain your ideas and look for meaning beyond what is obvious – ask yourself why Beneatha is different</a:t>
            </a:r>
            <a:endParaRPr lang="en-GB" sz="1600" i="1" dirty="0">
              <a:solidFill>
                <a:srgbClr val="00B050"/>
              </a:solidFill>
            </a:endParaRPr>
          </a:p>
          <a:p>
            <a:r>
              <a:rPr lang="en-GB" sz="3200" b="1" dirty="0">
                <a:solidFill>
                  <a:srgbClr val="7030A0"/>
                </a:solidFill>
              </a:rPr>
              <a:t>L</a:t>
            </a:r>
            <a:r>
              <a:rPr lang="en-GB" dirty="0">
                <a:solidFill>
                  <a:srgbClr val="7030A0"/>
                </a:solidFill>
              </a:rPr>
              <a:t>INK to context and back to the question</a:t>
            </a:r>
          </a:p>
        </p:txBody>
      </p:sp>
      <p:sp>
        <p:nvSpPr>
          <p:cNvPr id="4" name="Rectangle 3">
            <a:extLst>
              <a:ext uri="{FF2B5EF4-FFF2-40B4-BE49-F238E27FC236}">
                <a16:creationId xmlns:a16="http://schemas.microsoft.com/office/drawing/2014/main" id="{082ED09C-EB5D-47C8-8731-6729D14A8882}"/>
              </a:ext>
            </a:extLst>
          </p:cNvPr>
          <p:cNvSpPr/>
          <p:nvPr/>
        </p:nvSpPr>
        <p:spPr>
          <a:xfrm>
            <a:off x="6657972" y="765193"/>
            <a:ext cx="94769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11</a:t>
            </a:r>
          </a:p>
        </p:txBody>
      </p:sp>
    </p:spTree>
    <p:extLst>
      <p:ext uri="{BB962C8B-B14F-4D97-AF65-F5344CB8AC3E}">
        <p14:creationId xmlns:p14="http://schemas.microsoft.com/office/powerpoint/2010/main" val="331312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dirty="0">
                <a:highlight>
                  <a:srgbClr val="FFFF00"/>
                </a:highlight>
              </a:rPr>
              <a:t>Essay practice - How does Beneatha represent a changing society?</a:t>
            </a:r>
          </a:p>
        </p:txBody>
      </p:sp>
      <p:sp>
        <p:nvSpPr>
          <p:cNvPr id="3" name="Content Placeholder 2"/>
          <p:cNvSpPr>
            <a:spLocks noGrp="1"/>
          </p:cNvSpPr>
          <p:nvPr>
            <p:ph idx="13"/>
          </p:nvPr>
        </p:nvSpPr>
        <p:spPr>
          <a:solidFill>
            <a:schemeClr val="accent2">
              <a:lumMod val="60000"/>
              <a:lumOff val="40000"/>
            </a:schemeClr>
          </a:solidFill>
        </p:spPr>
        <p:txBody>
          <a:bodyPr>
            <a:normAutofit/>
          </a:bodyPr>
          <a:lstStyle/>
          <a:p>
            <a:r>
              <a:rPr lang="en-GB" sz="3200" b="1" dirty="0">
                <a:solidFill>
                  <a:srgbClr val="FF0000"/>
                </a:solidFill>
              </a:rPr>
              <a:t>P</a:t>
            </a:r>
            <a:r>
              <a:rPr lang="en-GB" dirty="0">
                <a:solidFill>
                  <a:srgbClr val="FF0000"/>
                </a:solidFill>
              </a:rPr>
              <a:t>OINT – What is your first idea?</a:t>
            </a:r>
          </a:p>
          <a:p>
            <a:r>
              <a:rPr lang="en-GB" sz="3200" b="1" dirty="0">
                <a:solidFill>
                  <a:srgbClr val="0070C0"/>
                </a:solidFill>
              </a:rPr>
              <a:t>E</a:t>
            </a:r>
            <a:r>
              <a:rPr lang="en-GB" dirty="0">
                <a:solidFill>
                  <a:srgbClr val="0070C0"/>
                </a:solidFill>
              </a:rPr>
              <a:t>VIDENCE – Reference a specific part of the text to support your ideas</a:t>
            </a:r>
          </a:p>
          <a:p>
            <a:r>
              <a:rPr lang="en-GB" sz="3200" b="1" dirty="0">
                <a:solidFill>
                  <a:srgbClr val="FF0066"/>
                </a:solidFill>
              </a:rPr>
              <a:t>T</a:t>
            </a:r>
            <a:r>
              <a:rPr lang="en-GB" dirty="0">
                <a:solidFill>
                  <a:srgbClr val="FF0066"/>
                </a:solidFill>
              </a:rPr>
              <a:t>ECHNIQUE – Are there any key words or language techniques that give greater meaning to your chosen quote?</a:t>
            </a:r>
          </a:p>
          <a:p>
            <a:r>
              <a:rPr lang="en-GB" sz="3200" b="1" dirty="0">
                <a:solidFill>
                  <a:srgbClr val="00B050"/>
                </a:solidFill>
              </a:rPr>
              <a:t>A</a:t>
            </a:r>
            <a:r>
              <a:rPr lang="en-GB" dirty="0">
                <a:solidFill>
                  <a:srgbClr val="00B050"/>
                </a:solidFill>
              </a:rPr>
              <a:t>NALYSE – Explain your ideas and look for meaning beyond what is obvious – ask yourself why Beneatha is different</a:t>
            </a:r>
            <a:endParaRPr lang="en-GB" sz="1600" i="1" dirty="0">
              <a:solidFill>
                <a:srgbClr val="00B050"/>
              </a:solidFill>
            </a:endParaRPr>
          </a:p>
          <a:p>
            <a:r>
              <a:rPr lang="en-GB" sz="3200" b="1" dirty="0">
                <a:solidFill>
                  <a:srgbClr val="7030A0"/>
                </a:solidFill>
              </a:rPr>
              <a:t>L</a:t>
            </a:r>
            <a:r>
              <a:rPr lang="en-GB" dirty="0">
                <a:solidFill>
                  <a:srgbClr val="7030A0"/>
                </a:solidFill>
              </a:rPr>
              <a:t>INK to context and back to the question</a:t>
            </a:r>
          </a:p>
        </p:txBody>
      </p:sp>
      <p:sp>
        <p:nvSpPr>
          <p:cNvPr id="4" name="Rectangle 3">
            <a:extLst>
              <a:ext uri="{FF2B5EF4-FFF2-40B4-BE49-F238E27FC236}">
                <a16:creationId xmlns:a16="http://schemas.microsoft.com/office/drawing/2014/main" id="{7592D1E4-EA3B-4DC7-B450-88BD0731B5C4}"/>
              </a:ext>
            </a:extLst>
          </p:cNvPr>
          <p:cNvSpPr/>
          <p:nvPr/>
        </p:nvSpPr>
        <p:spPr>
          <a:xfrm>
            <a:off x="7182628" y="765193"/>
            <a:ext cx="94769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12</a:t>
            </a:r>
          </a:p>
        </p:txBody>
      </p:sp>
    </p:spTree>
    <p:extLst>
      <p:ext uri="{BB962C8B-B14F-4D97-AF65-F5344CB8AC3E}">
        <p14:creationId xmlns:p14="http://schemas.microsoft.com/office/powerpoint/2010/main" val="304909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17E8-7D92-4A39-9547-B7563E58F808}"/>
              </a:ext>
            </a:extLst>
          </p:cNvPr>
          <p:cNvSpPr>
            <a:spLocks noGrp="1"/>
          </p:cNvSpPr>
          <p:nvPr>
            <p:ph type="ctrTitle"/>
          </p:nvPr>
        </p:nvSpPr>
        <p:spPr>
          <a:xfrm>
            <a:off x="314325" y="656879"/>
            <a:ext cx="8019588" cy="1387234"/>
          </a:xfrm>
        </p:spPr>
        <p:txBody>
          <a:bodyPr>
            <a:normAutofit/>
          </a:bodyPr>
          <a:lstStyle/>
          <a:p>
            <a:r>
              <a:rPr lang="en-GB" sz="4000" dirty="0"/>
              <a:t>Making links to Gatsby</a:t>
            </a:r>
          </a:p>
        </p:txBody>
      </p:sp>
      <p:sp>
        <p:nvSpPr>
          <p:cNvPr id="4" name="Content Placeholder 4">
            <a:extLst>
              <a:ext uri="{FF2B5EF4-FFF2-40B4-BE49-F238E27FC236}">
                <a16:creationId xmlns:a16="http://schemas.microsoft.com/office/drawing/2014/main" id="{9737D5E1-19EE-4CD9-AD47-EDA211C0C7C8}"/>
              </a:ext>
            </a:extLst>
          </p:cNvPr>
          <p:cNvSpPr>
            <a:spLocks noGrp="1"/>
          </p:cNvSpPr>
          <p:nvPr>
            <p:ph idx="13"/>
          </p:nvPr>
        </p:nvSpPr>
        <p:spPr>
          <a:xfrm>
            <a:off x="314325" y="3087975"/>
            <a:ext cx="8019184" cy="1387234"/>
          </a:xfrm>
          <a:solidFill>
            <a:schemeClr val="accent1">
              <a:lumMod val="40000"/>
              <a:lumOff val="60000"/>
            </a:schemeClr>
          </a:solidFill>
        </p:spPr>
        <p:txBody>
          <a:bodyPr vert="horz" lIns="91440" tIns="45720" rIns="91440" bIns="45720" rtlCol="0">
            <a:normAutofit/>
          </a:bodyPr>
          <a:lstStyle/>
          <a:p>
            <a:pPr algn="ctr"/>
            <a:r>
              <a:rPr lang="en-US" sz="4000" kern="1200" dirty="0">
                <a:highlight>
                  <a:srgbClr val="FFFF00"/>
                </a:highlight>
                <a:latin typeface="+mn-lt"/>
                <a:ea typeface="+mn-ea"/>
                <a:cs typeface="+mn-cs"/>
              </a:rPr>
              <a:t>How are Nick and Beneatha presented as outsiders from society?</a:t>
            </a:r>
          </a:p>
        </p:txBody>
      </p:sp>
      <p:pic>
        <p:nvPicPr>
          <p:cNvPr id="6" name="Graphic 5" descr="Link">
            <a:extLst>
              <a:ext uri="{FF2B5EF4-FFF2-40B4-BE49-F238E27FC236}">
                <a16:creationId xmlns:a16="http://schemas.microsoft.com/office/drawing/2014/main" id="{59BB2BAD-982B-4C2D-916A-C0E27A5A8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193" y="893296"/>
            <a:ext cx="914400" cy="914400"/>
          </a:xfrm>
          <a:prstGeom prst="rect">
            <a:avLst/>
          </a:prstGeom>
        </p:spPr>
      </p:pic>
      <p:pic>
        <p:nvPicPr>
          <p:cNvPr id="7" name="Graphic 6" descr="Link">
            <a:extLst>
              <a:ext uri="{FF2B5EF4-FFF2-40B4-BE49-F238E27FC236}">
                <a16:creationId xmlns:a16="http://schemas.microsoft.com/office/drawing/2014/main" id="{02AB6C7C-497C-480E-B48E-345822B7DC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9109" y="861971"/>
            <a:ext cx="914400" cy="914400"/>
          </a:xfrm>
          <a:prstGeom prst="rect">
            <a:avLst/>
          </a:prstGeom>
        </p:spPr>
      </p:pic>
      <p:sp>
        <p:nvSpPr>
          <p:cNvPr id="8" name="Rectangle 7">
            <a:extLst>
              <a:ext uri="{FF2B5EF4-FFF2-40B4-BE49-F238E27FC236}">
                <a16:creationId xmlns:a16="http://schemas.microsoft.com/office/drawing/2014/main" id="{45CF978D-4979-4CC2-B35A-D7AFBA0EC25D}"/>
              </a:ext>
            </a:extLst>
          </p:cNvPr>
          <p:cNvSpPr/>
          <p:nvPr/>
        </p:nvSpPr>
        <p:spPr>
          <a:xfrm>
            <a:off x="3850069" y="4839350"/>
            <a:ext cx="94769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13</a:t>
            </a:r>
          </a:p>
        </p:txBody>
      </p:sp>
    </p:spTree>
    <p:extLst>
      <p:ext uri="{BB962C8B-B14F-4D97-AF65-F5344CB8AC3E}">
        <p14:creationId xmlns:p14="http://schemas.microsoft.com/office/powerpoint/2010/main" val="154736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00C3-AF55-4D5E-80FF-5AC851160F52}"/>
              </a:ext>
            </a:extLst>
          </p:cNvPr>
          <p:cNvSpPr>
            <a:spLocks noGrp="1"/>
          </p:cNvSpPr>
          <p:nvPr>
            <p:ph type="ctrTitle"/>
          </p:nvPr>
        </p:nvSpPr>
        <p:spPr/>
        <p:txBody>
          <a:bodyPr/>
          <a:lstStyle/>
          <a:p>
            <a:r>
              <a:rPr lang="en-GB" dirty="0"/>
              <a:t>Mama</a:t>
            </a:r>
          </a:p>
        </p:txBody>
      </p:sp>
      <p:pic>
        <p:nvPicPr>
          <p:cNvPr id="1026" name="Picture 2" descr="TimeLine proves 'Raisin in the Sun' ripe for revival">
            <a:extLst>
              <a:ext uri="{FF2B5EF4-FFF2-40B4-BE49-F238E27FC236}">
                <a16:creationId xmlns:a16="http://schemas.microsoft.com/office/drawing/2014/main" id="{F211B10B-79D2-4F93-BD72-81B1062AEF15}"/>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2951956" y="2141537"/>
            <a:ext cx="2743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93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Mama (Lena) Younger</a:t>
            </a:r>
          </a:p>
        </p:txBody>
      </p:sp>
      <p:pic>
        <p:nvPicPr>
          <p:cNvPr id="6" name="Picture 5"/>
          <p:cNvPicPr>
            <a:picLocks noChangeAspect="1"/>
          </p:cNvPicPr>
          <p:nvPr/>
        </p:nvPicPr>
        <p:blipFill>
          <a:blip r:embed="rId3"/>
          <a:stretch>
            <a:fillRect/>
          </a:stretch>
        </p:blipFill>
        <p:spPr>
          <a:xfrm>
            <a:off x="522831" y="1820204"/>
            <a:ext cx="7997269" cy="3327529"/>
          </a:xfrm>
          <a:prstGeom prst="rect">
            <a:avLst/>
          </a:prstGeom>
        </p:spPr>
      </p:pic>
      <p:sp>
        <p:nvSpPr>
          <p:cNvPr id="8" name="Rectangle 7"/>
          <p:cNvSpPr/>
          <p:nvPr/>
        </p:nvSpPr>
        <p:spPr>
          <a:xfrm>
            <a:off x="305066" y="6301980"/>
            <a:ext cx="8432800" cy="369332"/>
          </a:xfrm>
          <a:prstGeom prst="rect">
            <a:avLst/>
          </a:prstGeom>
        </p:spPr>
        <p:txBody>
          <a:bodyPr wrap="square">
            <a:spAutoFit/>
          </a:bodyPr>
          <a:lstStyle/>
          <a:p>
            <a:r>
              <a:rPr lang="en-GB" dirty="0">
                <a:solidFill>
                  <a:schemeClr val="bg1"/>
                </a:solidFill>
                <a:latin typeface="Bell MT" panose="02020503060305020303" pitchFamily="18" charset="0"/>
              </a:rPr>
              <a:t>*The Herero are an ethnic group inhabiting parts of Southern Africa.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390" y="5610156"/>
            <a:ext cx="1516476" cy="1061156"/>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31111" b="81111" l="38688" r="58750">
                        <a14:foregroundMark x1="44375" y1="43667" x2="51625" y2="43889"/>
                      </a14:backgroundRemoval>
                    </a14:imgEffect>
                  </a14:imgLayer>
                </a14:imgProps>
              </a:ext>
            </a:extLst>
          </a:blip>
          <a:srcRect l="39972" t="36063" r="42674" b="21453"/>
          <a:stretch/>
        </p:blipFill>
        <p:spPr>
          <a:xfrm>
            <a:off x="6963508" y="180169"/>
            <a:ext cx="1016120" cy="1399249"/>
          </a:xfrm>
          <a:prstGeom prst="rect">
            <a:avLst/>
          </a:prstGeom>
        </p:spPr>
      </p:pic>
    </p:spTree>
    <p:extLst>
      <p:ext uri="{BB962C8B-B14F-4D97-AF65-F5344CB8AC3E}">
        <p14:creationId xmlns:p14="http://schemas.microsoft.com/office/powerpoint/2010/main" val="309299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2317" y="498762"/>
            <a:ext cx="7729728" cy="1188720"/>
          </a:xfrm>
        </p:spPr>
        <p:txBody>
          <a:bodyPr vert="horz" lIns="182880" tIns="182880" rIns="182880" bIns="182880" rtlCol="0" anchor="ctr">
            <a:normAutofit/>
          </a:bodyPr>
          <a:lstStyle/>
          <a:p>
            <a:r>
              <a:rPr lang="en-US" sz="2800" kern="1200" cap="all" spc="200" baseline="0" dirty="0">
                <a:solidFill>
                  <a:srgbClr val="262626"/>
                </a:solidFill>
                <a:latin typeface="+mj-lt"/>
                <a:ea typeface="+mj-ea"/>
                <a:cs typeface="+mj-cs"/>
              </a:rPr>
              <a:t>Quotation Analysis (AO1 &amp; 2)</a:t>
            </a:r>
          </a:p>
        </p:txBody>
      </p:sp>
      <p:sp>
        <p:nvSpPr>
          <p:cNvPr id="6" name="Content Placeholder 5"/>
          <p:cNvSpPr>
            <a:spLocks noGrp="1"/>
          </p:cNvSpPr>
          <p:nvPr>
            <p:ph idx="13"/>
          </p:nvPr>
        </p:nvSpPr>
        <p:spPr>
          <a:xfrm>
            <a:off x="237026" y="2666016"/>
            <a:ext cx="8779512" cy="2879256"/>
          </a:xfrm>
        </p:spPr>
        <p:txBody>
          <a:bodyPr vert="horz" lIns="91440" tIns="45720" rIns="91440" bIns="45720" rtlCol="0">
            <a:normAutofit/>
          </a:bodyPr>
          <a:lstStyle/>
          <a:p>
            <a:pPr indent="-228600">
              <a:buFont typeface="Arial" panose="020B0604020202020204" pitchFamily="34" charset="0"/>
              <a:buChar char="•"/>
            </a:pPr>
            <a:r>
              <a:rPr lang="en-US" dirty="0">
                <a:solidFill>
                  <a:srgbClr val="404040"/>
                </a:solidFill>
                <a:latin typeface="+mn-lt"/>
              </a:rPr>
              <a:t>‘Well – he’s a little boy. </a:t>
            </a:r>
            <a:r>
              <a:rPr lang="en-US" dirty="0" err="1">
                <a:solidFill>
                  <a:srgbClr val="404040"/>
                </a:solidFill>
                <a:latin typeface="+mn-lt"/>
              </a:rPr>
              <a:t>Ain’t</a:t>
            </a:r>
            <a:r>
              <a:rPr lang="en-US" dirty="0">
                <a:solidFill>
                  <a:srgbClr val="404040"/>
                </a:solidFill>
                <a:latin typeface="+mn-lt"/>
              </a:rPr>
              <a:t> supposed to know ‘bout housekeeping.’ (p24)</a:t>
            </a:r>
          </a:p>
          <a:p>
            <a:pPr indent="-228600">
              <a:buFont typeface="Arial" panose="020B0604020202020204" pitchFamily="34" charset="0"/>
              <a:buChar char="•"/>
            </a:pPr>
            <a:endParaRPr lang="en-US" dirty="0">
              <a:solidFill>
                <a:srgbClr val="404040"/>
              </a:solidFill>
              <a:latin typeface="+mn-lt"/>
            </a:endParaRPr>
          </a:p>
          <a:p>
            <a:pPr indent="-228600">
              <a:buFont typeface="Arial" panose="020B0604020202020204" pitchFamily="34" charset="0"/>
              <a:buChar char="•"/>
            </a:pPr>
            <a:endParaRPr lang="en-US" dirty="0">
              <a:solidFill>
                <a:srgbClr val="404040"/>
              </a:solidFill>
              <a:latin typeface="+mn-lt"/>
            </a:endParaRPr>
          </a:p>
          <a:p>
            <a:pPr indent="-228600">
              <a:buFont typeface="Arial" panose="020B0604020202020204" pitchFamily="34" charset="0"/>
              <a:buChar char="•"/>
            </a:pPr>
            <a:r>
              <a:rPr lang="en-US" dirty="0">
                <a:solidFill>
                  <a:srgbClr val="404040"/>
                </a:solidFill>
                <a:latin typeface="+mn-lt"/>
              </a:rPr>
              <a:t>‘We </a:t>
            </a:r>
            <a:r>
              <a:rPr lang="en-US" dirty="0" err="1">
                <a:solidFill>
                  <a:srgbClr val="404040"/>
                </a:solidFill>
                <a:latin typeface="+mn-lt"/>
              </a:rPr>
              <a:t>ain’t</a:t>
            </a:r>
            <a:r>
              <a:rPr lang="en-US" dirty="0">
                <a:solidFill>
                  <a:srgbClr val="404040"/>
                </a:solidFill>
                <a:latin typeface="+mn-lt"/>
              </a:rPr>
              <a:t> no business people, Ruth. We just plain working folks.’ (p25)</a:t>
            </a:r>
          </a:p>
        </p:txBody>
      </p:sp>
    </p:spTree>
    <p:extLst>
      <p:ext uri="{BB962C8B-B14F-4D97-AF65-F5344CB8AC3E}">
        <p14:creationId xmlns:p14="http://schemas.microsoft.com/office/powerpoint/2010/main" val="312476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19A257-3597-41F3-90EE-AF80D937B058}"/>
              </a:ext>
            </a:extLst>
          </p:cNvPr>
          <p:cNvSpPr/>
          <p:nvPr/>
        </p:nvSpPr>
        <p:spPr>
          <a:xfrm>
            <a:off x="0" y="42282"/>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6F52D96-EAB2-48E9-9CE4-F6A05166B59E}"/>
              </a:ext>
            </a:extLst>
          </p:cNvPr>
          <p:cNvPicPr>
            <a:picLocks noChangeAspect="1"/>
          </p:cNvPicPr>
          <p:nvPr/>
        </p:nvPicPr>
        <p:blipFill rotWithShape="1">
          <a:blip r:embed="rId2"/>
          <a:srcRect l="13454" t="20244" r="66832" b="14866"/>
          <a:stretch/>
        </p:blipFill>
        <p:spPr>
          <a:xfrm>
            <a:off x="3202085" y="256502"/>
            <a:ext cx="5787830" cy="6534060"/>
          </a:xfrm>
          <a:prstGeom prst="rect">
            <a:avLst/>
          </a:prstGeom>
        </p:spPr>
      </p:pic>
    </p:spTree>
    <p:extLst>
      <p:ext uri="{BB962C8B-B14F-4D97-AF65-F5344CB8AC3E}">
        <p14:creationId xmlns:p14="http://schemas.microsoft.com/office/powerpoint/2010/main" val="1358033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600" kern="1200" cap="all" spc="200" baseline="0">
                <a:solidFill>
                  <a:srgbClr val="FFFFFF"/>
                </a:solidFill>
                <a:latin typeface="+mj-lt"/>
                <a:ea typeface="+mj-ea"/>
                <a:cs typeface="+mj-cs"/>
              </a:rPr>
              <a:t>Quotation Analysis (AO1 &amp; 2)</a:t>
            </a:r>
          </a:p>
        </p:txBody>
      </p:sp>
      <p:sp>
        <p:nvSpPr>
          <p:cNvPr id="6" name="Content Placeholder 5"/>
          <p:cNvSpPr>
            <a:spLocks noGrp="1"/>
          </p:cNvSpPr>
          <p:nvPr>
            <p:ph idx="13"/>
          </p:nvPr>
        </p:nvSpPr>
        <p:spPr>
          <a:xfrm>
            <a:off x="5396460" y="1169233"/>
            <a:ext cx="2923082" cy="4991724"/>
          </a:xfrm>
          <a:solidFill>
            <a:schemeClr val="accent1">
              <a:lumMod val="40000"/>
              <a:lumOff val="60000"/>
            </a:schemeClr>
          </a:solidFill>
        </p:spPr>
        <p:txBody>
          <a:bodyPr vert="horz" lIns="91440" tIns="45720" rIns="91440" bIns="45720" rtlCol="0" anchor="ctr">
            <a:normAutofit/>
          </a:bodyPr>
          <a:lstStyle/>
          <a:p>
            <a:pPr indent="-228600">
              <a:buFont typeface="Arial" panose="020B0604020202020204" pitchFamily="34" charset="0"/>
              <a:buChar char="•"/>
            </a:pPr>
            <a:r>
              <a:rPr lang="en-US" b="1" dirty="0">
                <a:latin typeface="+mn-lt"/>
              </a:rPr>
              <a:t>‘</a:t>
            </a:r>
            <a:r>
              <a:rPr lang="en-US" dirty="0">
                <a:latin typeface="+mn-lt"/>
              </a:rPr>
              <a:t>But Lord, child, you should know all the dreams I had ‘bout buying that house and fixing it up and making me a little garden in the back – (</a:t>
            </a:r>
            <a:r>
              <a:rPr lang="en-US" i="1" dirty="0">
                <a:latin typeface="+mn-lt"/>
              </a:rPr>
              <a:t>She waits and stops smiling.)</a:t>
            </a:r>
            <a:r>
              <a:rPr lang="en-US" dirty="0">
                <a:latin typeface="+mn-lt"/>
              </a:rPr>
              <a:t> And didn’t none of it happen. </a:t>
            </a:r>
            <a:r>
              <a:rPr lang="en-US" i="1" dirty="0">
                <a:latin typeface="+mn-lt"/>
              </a:rPr>
              <a:t>(She drops her hands in a futile gesture.)’ </a:t>
            </a:r>
            <a:r>
              <a:rPr lang="en-US" dirty="0">
                <a:latin typeface="+mn-lt"/>
              </a:rPr>
              <a:t>(p28)</a:t>
            </a:r>
          </a:p>
        </p:txBody>
      </p:sp>
    </p:spTree>
    <p:extLst>
      <p:ext uri="{BB962C8B-B14F-4D97-AF65-F5344CB8AC3E}">
        <p14:creationId xmlns:p14="http://schemas.microsoft.com/office/powerpoint/2010/main" val="3449212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04146" y="3329353"/>
            <a:ext cx="7860624" cy="2297936"/>
          </a:xfrm>
          <a:solidFill>
            <a:schemeClr val="accent1">
              <a:lumMod val="40000"/>
              <a:lumOff val="60000"/>
            </a:schemeClr>
          </a:solidFill>
        </p:spPr>
        <p:txBody>
          <a:bodyPr/>
          <a:lstStyle/>
          <a:p>
            <a:r>
              <a:rPr lang="en-GB" dirty="0"/>
              <a:t>Mama and her late husband Big Walter’s dream of owning a home forms the crux of the play. Clinging to a dream deferred for nearly 35 years, Mama recalls Big Walter’s statement that it seems “like God didn’t see fit to give the black man nothing but dreams,” linking the postponement of her dream to racial inequality. Ironically, it is Big Walter’s death, with its resulting $10,000 insurance payment, that makes the realization of Mama’s dream possible by the end of the play.</a:t>
            </a:r>
          </a:p>
        </p:txBody>
      </p:sp>
      <p:pic>
        <p:nvPicPr>
          <p:cNvPr id="5" name="Picture 4"/>
          <p:cNvPicPr>
            <a:picLocks noChangeAspect="1"/>
          </p:cNvPicPr>
          <p:nvPr/>
        </p:nvPicPr>
        <p:blipFill rotWithShape="1">
          <a:blip r:embed="rId2"/>
          <a:srcRect l="21120" t="45690" r="23571" b="19475"/>
          <a:stretch/>
        </p:blipFill>
        <p:spPr>
          <a:xfrm>
            <a:off x="404145" y="351693"/>
            <a:ext cx="7875469" cy="2790092"/>
          </a:xfrm>
          <a:prstGeom prst="rect">
            <a:avLst/>
          </a:prstGeom>
        </p:spPr>
      </p:pic>
    </p:spTree>
    <p:extLst>
      <p:ext uri="{BB962C8B-B14F-4D97-AF65-F5344CB8AC3E}">
        <p14:creationId xmlns:p14="http://schemas.microsoft.com/office/powerpoint/2010/main" val="221580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5083" t="15005" r="30735" b="11736"/>
          <a:stretch/>
        </p:blipFill>
        <p:spPr>
          <a:xfrm>
            <a:off x="0" y="0"/>
            <a:ext cx="12192000" cy="6857999"/>
          </a:xfrm>
          <a:prstGeom prst="rect">
            <a:avLst/>
          </a:prstGeom>
        </p:spPr>
      </p:pic>
      <p:sp>
        <p:nvSpPr>
          <p:cNvPr id="8" name="Title 6">
            <a:extLst>
              <a:ext uri="{FF2B5EF4-FFF2-40B4-BE49-F238E27FC236}">
                <a16:creationId xmlns:a16="http://schemas.microsoft.com/office/drawing/2014/main" id="{D07B77BE-C7E2-4791-90DE-984E408A0668}"/>
              </a:ext>
            </a:extLst>
          </p:cNvPr>
          <p:cNvSpPr>
            <a:spLocks noGrp="1"/>
          </p:cNvSpPr>
          <p:nvPr>
            <p:ph type="ctrTitle"/>
          </p:nvPr>
        </p:nvSpPr>
        <p:spPr>
          <a:xfrm>
            <a:off x="7040581" y="5051686"/>
            <a:ext cx="4996520" cy="1154243"/>
          </a:xfrm>
          <a:solidFill>
            <a:schemeClr val="accent1">
              <a:lumMod val="40000"/>
              <a:lumOff val="60000"/>
            </a:schemeClr>
          </a:solidFill>
        </p:spPr>
        <p:txBody>
          <a:bodyPr vert="horz" lIns="274320" tIns="182880" rIns="274320" bIns="182880" rtlCol="0" anchor="ctr" anchorCtr="1">
            <a:normAutofit fontScale="90000"/>
          </a:bodyPr>
          <a:lstStyle/>
          <a:p>
            <a:r>
              <a:rPr lang="en-US" sz="2000" cap="all" dirty="0">
                <a:solidFill>
                  <a:srgbClr val="262626"/>
                </a:solidFill>
                <a:highlight>
                  <a:srgbClr val="FFFF00"/>
                </a:highlight>
                <a:latin typeface="+mj-lt"/>
              </a:rPr>
              <a:t>Task: Using the table, </a:t>
            </a:r>
            <a:r>
              <a:rPr lang="en-US" sz="2000" cap="all" dirty="0" err="1">
                <a:solidFill>
                  <a:srgbClr val="262626"/>
                </a:solidFill>
                <a:highlight>
                  <a:srgbClr val="FFFF00"/>
                </a:highlight>
                <a:latin typeface="+mj-lt"/>
              </a:rPr>
              <a:t>analyse</a:t>
            </a:r>
            <a:r>
              <a:rPr lang="en-US" sz="2000" cap="all" dirty="0">
                <a:solidFill>
                  <a:srgbClr val="262626"/>
                </a:solidFill>
                <a:highlight>
                  <a:srgbClr val="FFFF00"/>
                </a:highlight>
                <a:latin typeface="+mj-lt"/>
              </a:rPr>
              <a:t> the character of Mama (Lena) Younger.</a:t>
            </a:r>
          </a:p>
        </p:txBody>
      </p:sp>
      <p:sp>
        <p:nvSpPr>
          <p:cNvPr id="9" name="Rectangle 8">
            <a:extLst>
              <a:ext uri="{FF2B5EF4-FFF2-40B4-BE49-F238E27FC236}">
                <a16:creationId xmlns:a16="http://schemas.microsoft.com/office/drawing/2014/main" id="{34E7647A-CC15-47CB-9CF7-BC65050CC386}"/>
              </a:ext>
            </a:extLst>
          </p:cNvPr>
          <p:cNvSpPr/>
          <p:nvPr/>
        </p:nvSpPr>
        <p:spPr>
          <a:xfrm>
            <a:off x="10693007" y="5608634"/>
            <a:ext cx="94769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14</a:t>
            </a:r>
          </a:p>
        </p:txBody>
      </p:sp>
    </p:spTree>
    <p:extLst>
      <p:ext uri="{BB962C8B-B14F-4D97-AF65-F5344CB8AC3E}">
        <p14:creationId xmlns:p14="http://schemas.microsoft.com/office/powerpoint/2010/main" val="416834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60140338"/>
              </p:ext>
            </p:extLst>
          </p:nvPr>
        </p:nvGraphicFramePr>
        <p:xfrm>
          <a:off x="313921" y="1602727"/>
          <a:ext cx="7587434" cy="4836781"/>
        </p:xfrm>
        <a:graphic>
          <a:graphicData uri="http://schemas.openxmlformats.org/drawingml/2006/table">
            <a:tbl>
              <a:tblPr firstRow="1" bandRow="1"/>
              <a:tblGrid>
                <a:gridCol w="3793717">
                  <a:extLst>
                    <a:ext uri="{9D8B030D-6E8A-4147-A177-3AD203B41FA5}">
                      <a16:colId xmlns:a16="http://schemas.microsoft.com/office/drawing/2014/main" val="19627449"/>
                    </a:ext>
                  </a:extLst>
                </a:gridCol>
                <a:gridCol w="3793717">
                  <a:extLst>
                    <a:ext uri="{9D8B030D-6E8A-4147-A177-3AD203B41FA5}">
                      <a16:colId xmlns:a16="http://schemas.microsoft.com/office/drawing/2014/main" val="2295458678"/>
                    </a:ext>
                  </a:extLst>
                </a:gridCol>
              </a:tblGrid>
              <a:tr h="348105">
                <a:tc>
                  <a:txBody>
                    <a:bodyPr/>
                    <a:lstStyle/>
                    <a:p>
                      <a:pPr algn="ctr">
                        <a:lnSpc>
                          <a:spcPct val="107000"/>
                        </a:lnSpc>
                        <a:spcAft>
                          <a:spcPts val="800"/>
                        </a:spcAft>
                      </a:pPr>
                      <a:r>
                        <a:rPr lang="en-GB" sz="16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Mama Younger</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16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Beneatha Younger</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12831792"/>
                  </a:ext>
                </a:extLst>
              </a:tr>
              <a:tr h="578677">
                <a:tc>
                  <a:txBody>
                    <a:bodyPr/>
                    <a:lstStyle/>
                    <a:p>
                      <a:pPr>
                        <a:lnSpc>
                          <a:spcPct val="107000"/>
                        </a:lnSpc>
                        <a:spcAft>
                          <a:spcPts val="800"/>
                        </a:spcAft>
                      </a:pPr>
                      <a:r>
                        <a:rPr lang="en-GB" sz="16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Traditional Woman</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800"/>
                        </a:spcAft>
                      </a:pPr>
                      <a:r>
                        <a:rPr lang="en-GB" sz="16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Modern, independent woman who does not rely on anyone</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46453472"/>
                  </a:ext>
                </a:extLst>
              </a:tr>
              <a:tr h="718245">
                <a:tc>
                  <a:txBody>
                    <a:bodyPr/>
                    <a:lstStyle/>
                    <a:p>
                      <a:pPr>
                        <a:lnSpc>
                          <a:spcPct val="107000"/>
                        </a:lnSpc>
                        <a:spcAft>
                          <a:spcPts val="800"/>
                        </a:spcAft>
                      </a:pP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800"/>
                        </a:spcAft>
                      </a:pP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582985116"/>
                  </a:ext>
                </a:extLst>
              </a:tr>
              <a:tr h="1270397">
                <a:tc>
                  <a:txBody>
                    <a:bodyPr/>
                    <a:lstStyle/>
                    <a:p>
                      <a:pPr>
                        <a:lnSpc>
                          <a:spcPct val="107000"/>
                        </a:lnSpc>
                        <a:spcAft>
                          <a:spcPts val="800"/>
                        </a:spcAft>
                      </a:pP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800"/>
                        </a:spcAft>
                      </a:pP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02299271"/>
                  </a:ext>
                </a:extLst>
              </a:tr>
              <a:tr h="718245">
                <a:tc>
                  <a:txBody>
                    <a:bodyPr/>
                    <a:lstStyle/>
                    <a:p>
                      <a:pPr>
                        <a:lnSpc>
                          <a:spcPct val="107000"/>
                        </a:lnSpc>
                        <a:spcAft>
                          <a:spcPts val="800"/>
                        </a:spcAft>
                      </a:pP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800"/>
                        </a:spcAft>
                      </a:pPr>
                      <a:r>
                        <a:rPr lang="en-GB" sz="16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Does not believe in God, and believes that mankind is responsible for his own destiny</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380346550"/>
                  </a:ext>
                </a:extLst>
              </a:tr>
              <a:tr h="578677">
                <a:tc>
                  <a:txBody>
                    <a:bodyPr/>
                    <a:lstStyle/>
                    <a:p>
                      <a:pPr>
                        <a:lnSpc>
                          <a:spcPct val="107000"/>
                        </a:lnSpc>
                        <a:spcAft>
                          <a:spcPts val="800"/>
                        </a:spcAft>
                      </a:pP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800"/>
                        </a:spcAft>
                      </a:pP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207694742"/>
                  </a:ext>
                </a:extLst>
              </a:tr>
              <a:tr h="597449">
                <a:tc>
                  <a:txBody>
                    <a:bodyPr/>
                    <a:lstStyle/>
                    <a:p>
                      <a:pPr>
                        <a:lnSpc>
                          <a:spcPct val="107000"/>
                        </a:lnSpc>
                        <a:spcAft>
                          <a:spcPts val="800"/>
                        </a:spcAft>
                      </a:pP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800"/>
                        </a:spcAft>
                      </a:pP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062884340"/>
                  </a:ext>
                </a:extLst>
              </a:tr>
            </a:tbl>
          </a:graphicData>
        </a:graphic>
      </p:graphicFrame>
      <p:sp>
        <p:nvSpPr>
          <p:cNvPr id="18" name="Title 1"/>
          <p:cNvSpPr txBox="1">
            <a:spLocks/>
          </p:cNvSpPr>
          <p:nvPr/>
        </p:nvSpPr>
        <p:spPr bwMode="blackWhite">
          <a:xfrm>
            <a:off x="598734" y="167393"/>
            <a:ext cx="7587434" cy="1226308"/>
          </a:xfrm>
          <a:prstGeom prst="rect">
            <a:avLst/>
          </a:prstGeom>
          <a:solidFill>
            <a:srgbClr val="FFFFFF"/>
          </a:solidFill>
          <a:ln w="19050">
            <a:solidFill>
              <a:srgbClr val="404040"/>
            </a:solidFill>
          </a:ln>
        </p:spPr>
        <p:txBody>
          <a:bodyPr lIns="274320" rIns="274320" anchor="ctr" anchorCtr="1">
            <a:normAutofit fontScale="97500"/>
          </a:bodyPr>
          <a:lstStyle>
            <a:lvl1pPr algn="ctr" defTabSz="914400" rtl="0" eaLnBrk="1" latinLnBrk="0" hangingPunct="1">
              <a:lnSpc>
                <a:spcPct val="90000"/>
              </a:lnSpc>
              <a:spcBef>
                <a:spcPct val="0"/>
              </a:spcBef>
              <a:buNone/>
              <a:defRPr sz="3200" kern="1200" cap="none" spc="200" baseline="0">
                <a:solidFill>
                  <a:schemeClr val="bg1"/>
                </a:solidFill>
                <a:latin typeface="Bell MT" panose="02020503060305020303" pitchFamily="18" charset="0"/>
                <a:ea typeface="+mj-ea"/>
                <a:cs typeface="+mj-cs"/>
              </a:defRPr>
            </a:lvl1pPr>
          </a:lstStyle>
          <a:p>
            <a:r>
              <a:rPr lang="en-GB" sz="2800" dirty="0">
                <a:highlight>
                  <a:srgbClr val="FFFF00"/>
                </a:highlight>
              </a:rPr>
              <a:t>Complete this comparison table of key points about these 2 characters</a:t>
            </a:r>
          </a:p>
        </p:txBody>
      </p:sp>
      <p:sp>
        <p:nvSpPr>
          <p:cNvPr id="4" name="Rectangle 3">
            <a:extLst>
              <a:ext uri="{FF2B5EF4-FFF2-40B4-BE49-F238E27FC236}">
                <a16:creationId xmlns:a16="http://schemas.microsoft.com/office/drawing/2014/main" id="{1596EBB9-0818-48D9-87C7-41B3CA844BE4}"/>
              </a:ext>
            </a:extLst>
          </p:cNvPr>
          <p:cNvSpPr/>
          <p:nvPr/>
        </p:nvSpPr>
        <p:spPr>
          <a:xfrm>
            <a:off x="313921" y="318882"/>
            <a:ext cx="94769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15</a:t>
            </a:r>
          </a:p>
        </p:txBody>
      </p:sp>
    </p:spTree>
    <p:extLst>
      <p:ext uri="{BB962C8B-B14F-4D97-AF65-F5344CB8AC3E}">
        <p14:creationId xmlns:p14="http://schemas.microsoft.com/office/powerpoint/2010/main" val="373456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dirty="0">
                <a:highlight>
                  <a:srgbClr val="FFFF00"/>
                </a:highlight>
              </a:rPr>
              <a:t>How has Hansberry used Beneatha and </a:t>
            </a:r>
            <a:r>
              <a:rPr lang="en-GB" dirty="0">
                <a:highlight>
                  <a:srgbClr val="FFFF00"/>
                </a:highlight>
              </a:rPr>
              <a:t>Mama</a:t>
            </a:r>
            <a:r>
              <a:rPr lang="en-GB" sz="3200" dirty="0">
                <a:highlight>
                  <a:srgbClr val="FFFF00"/>
                </a:highlight>
              </a:rPr>
              <a:t> to present a changing society?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21" y="2049385"/>
            <a:ext cx="4550917" cy="4550917"/>
          </a:xfrm>
          <a:prstGeom prst="rect">
            <a:avLst/>
          </a:prstGeom>
        </p:spPr>
      </p:pic>
      <p:sp>
        <p:nvSpPr>
          <p:cNvPr id="4" name="Content Placeholder 3"/>
          <p:cNvSpPr>
            <a:spLocks noGrp="1"/>
          </p:cNvSpPr>
          <p:nvPr>
            <p:ph idx="13"/>
          </p:nvPr>
        </p:nvSpPr>
        <p:spPr>
          <a:xfrm>
            <a:off x="731270" y="2460767"/>
            <a:ext cx="3716217" cy="3962613"/>
          </a:xfrm>
        </p:spPr>
        <p:txBody>
          <a:bodyPr/>
          <a:lstStyle/>
          <a:p>
            <a:pPr algn="ctr"/>
            <a:r>
              <a:rPr lang="en-GB" sz="1800" dirty="0"/>
              <a:t>It is not enough to just say the ways that these two characters are different.</a:t>
            </a:r>
          </a:p>
          <a:p>
            <a:pPr algn="ctr"/>
            <a:endParaRPr lang="en-GB" sz="1800" dirty="0"/>
          </a:p>
          <a:p>
            <a:pPr algn="ctr"/>
            <a:r>
              <a:rPr lang="en-GB" sz="1800" dirty="0"/>
              <a:t>… you must say WHY they are different.</a:t>
            </a:r>
          </a:p>
          <a:p>
            <a:r>
              <a:rPr lang="en-GB" sz="1800" dirty="0"/>
              <a:t>e.g. </a:t>
            </a:r>
          </a:p>
          <a:p>
            <a:pPr marL="342900" indent="-342900">
              <a:buFont typeface="Arial" panose="020B0604020202020204" pitchFamily="34" charset="0"/>
              <a:buChar char="•"/>
            </a:pPr>
            <a:r>
              <a:rPr lang="en-GB" sz="1800" dirty="0"/>
              <a:t>Why does Mama believe in God?</a:t>
            </a:r>
          </a:p>
          <a:p>
            <a:pPr marL="342900" indent="-342900">
              <a:buFont typeface="Arial" panose="020B0604020202020204" pitchFamily="34" charset="0"/>
              <a:buChar char="•"/>
            </a:pPr>
            <a:r>
              <a:rPr lang="en-GB" sz="1800" dirty="0"/>
              <a:t>Why does she accept her husband’s womanising?</a:t>
            </a:r>
          </a:p>
        </p:txBody>
      </p:sp>
      <p:sp>
        <p:nvSpPr>
          <p:cNvPr id="6" name="Left Arrow 5"/>
          <p:cNvSpPr/>
          <p:nvPr/>
        </p:nvSpPr>
        <p:spPr>
          <a:xfrm>
            <a:off x="4642337" y="2049385"/>
            <a:ext cx="2450124" cy="1500552"/>
          </a:xfrm>
          <a:prstGeom prst="leftArrow">
            <a:avLst/>
          </a:prstGeom>
          <a:solidFill>
            <a:srgbClr val="FDF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Bell MT" panose="02020503060305020303" pitchFamily="18" charset="0"/>
              </a:rPr>
              <a:t>Surface Meaning</a:t>
            </a:r>
          </a:p>
        </p:txBody>
      </p:sp>
      <p:sp>
        <p:nvSpPr>
          <p:cNvPr id="7" name="Left Arrow 6"/>
          <p:cNvSpPr/>
          <p:nvPr/>
        </p:nvSpPr>
        <p:spPr>
          <a:xfrm>
            <a:off x="4642337" y="4019904"/>
            <a:ext cx="2450124" cy="1500552"/>
          </a:xfrm>
          <a:prstGeom prst="leftArrow">
            <a:avLst/>
          </a:prstGeom>
          <a:solidFill>
            <a:srgbClr val="FDF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Bell MT" panose="02020503060305020303" pitchFamily="18" charset="0"/>
              </a:rPr>
              <a:t>Analysis</a:t>
            </a:r>
          </a:p>
        </p:txBody>
      </p:sp>
      <p:sp>
        <p:nvSpPr>
          <p:cNvPr id="8" name="TextBox 7"/>
          <p:cNvSpPr txBox="1"/>
          <p:nvPr/>
        </p:nvSpPr>
        <p:spPr>
          <a:xfrm>
            <a:off x="5638799" y="5403712"/>
            <a:ext cx="2403231" cy="1169551"/>
          </a:xfrm>
          <a:prstGeom prst="rect">
            <a:avLst/>
          </a:prstGeom>
          <a:solidFill>
            <a:srgbClr val="66FF66"/>
          </a:solidFill>
          <a:ln>
            <a:solidFill>
              <a:schemeClr val="bg1"/>
            </a:solidFill>
          </a:ln>
        </p:spPr>
        <p:txBody>
          <a:bodyPr wrap="square" rtlCol="0">
            <a:spAutoFit/>
          </a:bodyPr>
          <a:lstStyle/>
          <a:p>
            <a:r>
              <a:rPr lang="en-GB" sz="1400" dirty="0">
                <a:solidFill>
                  <a:schemeClr val="bg1"/>
                </a:solidFill>
                <a:latin typeface="Bell MT" panose="02020503060305020303" pitchFamily="18" charset="0"/>
              </a:rPr>
              <a:t>Hansberry has presented both Mama and Beneatha in a positive light – even though they represent very different ideas.</a:t>
            </a:r>
          </a:p>
        </p:txBody>
      </p:sp>
      <p:sp>
        <p:nvSpPr>
          <p:cNvPr id="9" name="Rectangle 8">
            <a:extLst>
              <a:ext uri="{FF2B5EF4-FFF2-40B4-BE49-F238E27FC236}">
                <a16:creationId xmlns:a16="http://schemas.microsoft.com/office/drawing/2014/main" id="{DEDB2217-7638-4C59-9F33-E2BF61BBD6C5}"/>
              </a:ext>
            </a:extLst>
          </p:cNvPr>
          <p:cNvSpPr/>
          <p:nvPr/>
        </p:nvSpPr>
        <p:spPr>
          <a:xfrm>
            <a:off x="-144723" y="744549"/>
            <a:ext cx="94769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16</a:t>
            </a:r>
          </a:p>
        </p:txBody>
      </p:sp>
    </p:spTree>
    <p:extLst>
      <p:ext uri="{BB962C8B-B14F-4D97-AF65-F5344CB8AC3E}">
        <p14:creationId xmlns:p14="http://schemas.microsoft.com/office/powerpoint/2010/main" val="310242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7306" y="498762"/>
            <a:ext cx="7729728" cy="1188720"/>
          </a:xfrm>
        </p:spPr>
        <p:txBody>
          <a:bodyPr vert="horz" lIns="182880" tIns="182880" rIns="182880" bIns="182880" rtlCol="0" anchor="ctr">
            <a:normAutofit/>
          </a:bodyPr>
          <a:lstStyle/>
          <a:p>
            <a:r>
              <a:rPr lang="en-US" sz="2800" kern="1200" cap="all" spc="200" baseline="0" dirty="0">
                <a:solidFill>
                  <a:srgbClr val="262626"/>
                </a:solidFill>
                <a:latin typeface="+mj-lt"/>
                <a:ea typeface="+mj-ea"/>
                <a:cs typeface="+mj-cs"/>
              </a:rPr>
              <a:t>CONTEXT: Assimilationism &amp; Anti-Assimilationism</a:t>
            </a:r>
          </a:p>
        </p:txBody>
      </p:sp>
      <p:sp>
        <p:nvSpPr>
          <p:cNvPr id="5" name="Content Placeholder 4"/>
          <p:cNvSpPr>
            <a:spLocks noGrp="1"/>
          </p:cNvSpPr>
          <p:nvPr>
            <p:ph idx="13"/>
          </p:nvPr>
        </p:nvSpPr>
        <p:spPr>
          <a:xfrm>
            <a:off x="447306" y="2591065"/>
            <a:ext cx="7017796" cy="2879256"/>
          </a:xfrm>
        </p:spPr>
        <p:txBody>
          <a:bodyPr vert="horz" lIns="91440" tIns="45720" rIns="91440" bIns="45720" rtlCol="0">
            <a:normAutofit/>
          </a:bodyPr>
          <a:lstStyle/>
          <a:p>
            <a:pPr indent="-228600">
              <a:buFont typeface="Arial" panose="020B0604020202020204" pitchFamily="34" charset="0"/>
              <a:buChar char="•"/>
            </a:pPr>
            <a:r>
              <a:rPr lang="en-US" cap="all" spc="200" dirty="0">
                <a:solidFill>
                  <a:srgbClr val="262626"/>
                </a:solidFill>
              </a:rPr>
              <a:t>Assimilationism = </a:t>
            </a:r>
            <a:r>
              <a:rPr lang="en-US" dirty="0">
                <a:solidFill>
                  <a:srgbClr val="404040"/>
                </a:solidFill>
              </a:rPr>
              <a:t>The act of encouraging minority cultural groups to be similar to larger cultural groups, often at the cost of suppressing their own cultural habits.</a:t>
            </a:r>
          </a:p>
          <a:p>
            <a:pPr indent="-228600">
              <a:buFont typeface="Arial" panose="020B0604020202020204" pitchFamily="34" charset="0"/>
              <a:buChar char="•"/>
            </a:pPr>
            <a:endParaRPr lang="en-US" dirty="0">
              <a:solidFill>
                <a:srgbClr val="404040"/>
              </a:solidFill>
              <a:latin typeface="+mn-lt"/>
            </a:endParaRPr>
          </a:p>
          <a:p>
            <a:pPr indent="-228600">
              <a:buFont typeface="Arial" panose="020B0604020202020204" pitchFamily="34" charset="0"/>
              <a:buChar char="•"/>
            </a:pPr>
            <a:r>
              <a:rPr lang="en-US" cap="all" spc="200" dirty="0">
                <a:solidFill>
                  <a:srgbClr val="262626"/>
                </a:solidFill>
              </a:rPr>
              <a:t>ANTI-Assimilationism = </a:t>
            </a:r>
            <a:r>
              <a:rPr lang="en-US" dirty="0">
                <a:solidFill>
                  <a:srgbClr val="404040"/>
                </a:solidFill>
              </a:rPr>
              <a:t>The idea that minority groups should not have to adhere to their new country’s norms and do everything in the same way e.g. clothing, food. Their own culture is kept and celebrated.</a:t>
            </a:r>
          </a:p>
          <a:p>
            <a:pPr indent="-228600">
              <a:buFont typeface="Arial" panose="020B0604020202020204" pitchFamily="34" charset="0"/>
              <a:buChar char="•"/>
            </a:pPr>
            <a:endParaRPr lang="en-US" dirty="0">
              <a:solidFill>
                <a:srgbClr val="404040"/>
              </a:solidFill>
              <a:latin typeface="+mn-lt"/>
            </a:endParaRPr>
          </a:p>
        </p:txBody>
      </p:sp>
      <p:sp>
        <p:nvSpPr>
          <p:cNvPr id="2" name="Rectangle 1">
            <a:extLst>
              <a:ext uri="{FF2B5EF4-FFF2-40B4-BE49-F238E27FC236}">
                <a16:creationId xmlns:a16="http://schemas.microsoft.com/office/drawing/2014/main" id="{D0E99D2D-7D87-41E2-A8AA-569DC64673CD}"/>
              </a:ext>
            </a:extLst>
          </p:cNvPr>
          <p:cNvSpPr/>
          <p:nvPr/>
        </p:nvSpPr>
        <p:spPr>
          <a:xfrm>
            <a:off x="1975721" y="5642760"/>
            <a:ext cx="6201313" cy="523220"/>
          </a:xfrm>
          <a:prstGeom prst="rect">
            <a:avLst/>
          </a:prstGeom>
        </p:spPr>
        <p:txBody>
          <a:bodyPr wrap="none">
            <a:spAutoFit/>
          </a:bodyPr>
          <a:lstStyle/>
          <a:p>
            <a:r>
              <a:rPr lang="en-US" sz="2800" dirty="0">
                <a:solidFill>
                  <a:srgbClr val="404040"/>
                </a:solidFill>
                <a:highlight>
                  <a:srgbClr val="FFFF00"/>
                </a:highlight>
              </a:rPr>
              <a:t>How is this theme presented in the play? </a:t>
            </a:r>
            <a:endParaRPr lang="en-GB" sz="2800" dirty="0">
              <a:highlight>
                <a:srgbClr val="FFFF00"/>
              </a:highlight>
            </a:endParaRPr>
          </a:p>
        </p:txBody>
      </p:sp>
      <p:sp>
        <p:nvSpPr>
          <p:cNvPr id="8" name="Rectangle 7">
            <a:extLst>
              <a:ext uri="{FF2B5EF4-FFF2-40B4-BE49-F238E27FC236}">
                <a16:creationId xmlns:a16="http://schemas.microsoft.com/office/drawing/2014/main" id="{716B1181-68EE-4C1B-A2FC-5CBE39B8675A}"/>
              </a:ext>
            </a:extLst>
          </p:cNvPr>
          <p:cNvSpPr/>
          <p:nvPr/>
        </p:nvSpPr>
        <p:spPr>
          <a:xfrm>
            <a:off x="751847" y="5470321"/>
            <a:ext cx="94769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17</a:t>
            </a:r>
          </a:p>
        </p:txBody>
      </p:sp>
    </p:spTree>
    <p:extLst>
      <p:ext uri="{BB962C8B-B14F-4D97-AF65-F5344CB8AC3E}">
        <p14:creationId xmlns:p14="http://schemas.microsoft.com/office/powerpoint/2010/main" val="834784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Opinions on African culture</a:t>
            </a:r>
          </a:p>
        </p:txBody>
      </p:sp>
      <p:sp>
        <p:nvSpPr>
          <p:cNvPr id="2" name="Content Placeholder 1"/>
          <p:cNvSpPr>
            <a:spLocks noGrp="1"/>
          </p:cNvSpPr>
          <p:nvPr>
            <p:ph idx="13"/>
          </p:nvPr>
        </p:nvSpPr>
        <p:spPr>
          <a:xfrm>
            <a:off x="313921" y="1761667"/>
            <a:ext cx="8395364" cy="4838638"/>
          </a:xfrm>
        </p:spPr>
        <p:txBody>
          <a:bodyPr/>
          <a:lstStyle/>
          <a:p>
            <a:pPr marL="342900" indent="-342900">
              <a:buFont typeface="Arial" panose="020B0604020202020204" pitchFamily="34" charset="0"/>
              <a:buChar char="•"/>
            </a:pPr>
            <a:r>
              <a:rPr lang="en-GB" sz="2800" dirty="0">
                <a:highlight>
                  <a:srgbClr val="FFFF00"/>
                </a:highlight>
              </a:rPr>
              <a:t>What is Hansberry trying to achieve with this scene?</a:t>
            </a:r>
          </a:p>
        </p:txBody>
      </p:sp>
      <p:pic>
        <p:nvPicPr>
          <p:cNvPr id="11" name="Picture 10"/>
          <p:cNvPicPr>
            <a:picLocks noChangeAspect="1"/>
          </p:cNvPicPr>
          <p:nvPr/>
        </p:nvPicPr>
        <p:blipFill rotWithShape="1">
          <a:blip r:embed="rId3"/>
          <a:srcRect l="18220" t="20293" r="66752" b="44889"/>
          <a:stretch/>
        </p:blipFill>
        <p:spPr>
          <a:xfrm>
            <a:off x="0" y="2644169"/>
            <a:ext cx="4554838" cy="3619646"/>
          </a:xfrm>
          <a:prstGeom prst="rect">
            <a:avLst/>
          </a:prstGeom>
          <a:ln w="19050">
            <a:solidFill>
              <a:srgbClr val="404040"/>
            </a:solidFill>
          </a:ln>
        </p:spPr>
      </p:pic>
      <p:sp>
        <p:nvSpPr>
          <p:cNvPr id="5" name="Rectangle 4"/>
          <p:cNvSpPr/>
          <p:nvPr/>
        </p:nvSpPr>
        <p:spPr>
          <a:xfrm>
            <a:off x="4619035" y="2351782"/>
            <a:ext cx="3910367" cy="584775"/>
          </a:xfrm>
          <a:prstGeom prst="rect">
            <a:avLst/>
          </a:prstGeom>
          <a:solidFill>
            <a:srgbClr val="FCF569"/>
          </a:solidFill>
          <a:ln>
            <a:solidFill>
              <a:schemeClr val="bg1"/>
            </a:solidFill>
          </a:ln>
        </p:spPr>
        <p:txBody>
          <a:bodyPr wrap="square">
            <a:spAutoFit/>
          </a:bodyPr>
          <a:lstStyle/>
          <a:p>
            <a:r>
              <a:rPr lang="en-GB" sz="1600" dirty="0">
                <a:solidFill>
                  <a:schemeClr val="bg1"/>
                </a:solidFill>
                <a:latin typeface="Bell MT" panose="02020503060305020303" pitchFamily="18" charset="0"/>
              </a:rPr>
              <a:t>Heathenism - The practice of a people that do not acknowledge the God of the Bible.</a:t>
            </a:r>
          </a:p>
        </p:txBody>
      </p:sp>
      <p:sp>
        <p:nvSpPr>
          <p:cNvPr id="7" name="Rectangle 6"/>
          <p:cNvSpPr/>
          <p:nvPr/>
        </p:nvSpPr>
        <p:spPr>
          <a:xfrm>
            <a:off x="4619035" y="3118806"/>
            <a:ext cx="3910367" cy="3547009"/>
          </a:xfrm>
          <a:prstGeom prst="rect">
            <a:avLst/>
          </a:prstGeom>
          <a:solidFill>
            <a:srgbClr val="CCFF99"/>
          </a:solidFill>
          <a:ln>
            <a:solidFill>
              <a:schemeClr val="bg1"/>
            </a:solidFill>
          </a:ln>
        </p:spPr>
        <p:txBody>
          <a:bodyPr wrap="square">
            <a:spAutoFit/>
          </a:bodyPr>
          <a:lstStyle/>
          <a:p>
            <a:r>
              <a:rPr lang="en-GB" sz="1400" b="1" dirty="0">
                <a:solidFill>
                  <a:schemeClr val="bg1"/>
                </a:solidFill>
                <a:latin typeface="Bell MT" panose="02020503060305020303" pitchFamily="18" charset="0"/>
              </a:rPr>
              <a:t>French and British Colonial Styles</a:t>
            </a:r>
            <a:r>
              <a:rPr lang="en-GB" sz="1400" dirty="0">
                <a:solidFill>
                  <a:schemeClr val="bg1"/>
                </a:solidFill>
                <a:latin typeface="Bell MT" panose="02020503060305020303" pitchFamily="18" charset="0"/>
              </a:rPr>
              <a:t> </a:t>
            </a:r>
            <a:br>
              <a:rPr lang="en-GB" sz="1400" dirty="0">
                <a:solidFill>
                  <a:schemeClr val="bg1"/>
                </a:solidFill>
                <a:latin typeface="Bell MT" panose="02020503060305020303" pitchFamily="18" charset="0"/>
              </a:rPr>
            </a:br>
            <a:br>
              <a:rPr lang="en-GB" sz="1400" dirty="0">
                <a:solidFill>
                  <a:schemeClr val="bg1"/>
                </a:solidFill>
                <a:latin typeface="Bell MT" panose="02020503060305020303" pitchFamily="18" charset="0"/>
              </a:rPr>
            </a:br>
            <a:r>
              <a:rPr lang="en-GB" sz="1400" dirty="0">
                <a:solidFill>
                  <a:schemeClr val="bg1"/>
                </a:solidFill>
                <a:latin typeface="Bell MT" panose="02020503060305020303" pitchFamily="18" charset="0"/>
              </a:rPr>
              <a:t>People in Africa were burdened by colonial perceptions of who they were. The British believed Africans were essentially different from Europeans and would stay that way. This point of view invited racism, implying that Africans were not just different but also inferior.</a:t>
            </a:r>
            <a:br>
              <a:rPr lang="en-GB" sz="1400" dirty="0">
                <a:solidFill>
                  <a:schemeClr val="bg1"/>
                </a:solidFill>
                <a:latin typeface="Bell MT" panose="02020503060305020303" pitchFamily="18" charset="0"/>
              </a:rPr>
            </a:br>
            <a:br>
              <a:rPr lang="en-GB" sz="1400" dirty="0">
                <a:solidFill>
                  <a:schemeClr val="bg1"/>
                </a:solidFill>
                <a:latin typeface="Bell MT" panose="02020503060305020303" pitchFamily="18" charset="0"/>
              </a:rPr>
            </a:br>
            <a:r>
              <a:rPr lang="en-GB" sz="1400" dirty="0">
                <a:solidFill>
                  <a:schemeClr val="bg1"/>
                </a:solidFill>
                <a:latin typeface="Bell MT" panose="02020503060305020303" pitchFamily="18" charset="0"/>
              </a:rPr>
              <a:t>The French, by comparison, were prepared to treat Africans as equals, but only if they learnt to speak French properly and adopted the values of French culture. If they reached a sufficient level of education Africans might be accepted as French citizens. To fall below the required level was to invite charges of racial inferiority.</a:t>
            </a:r>
          </a:p>
        </p:txBody>
      </p:sp>
      <p:sp>
        <p:nvSpPr>
          <p:cNvPr id="8" name="Rectangle 7">
            <a:extLst>
              <a:ext uri="{FF2B5EF4-FFF2-40B4-BE49-F238E27FC236}">
                <a16:creationId xmlns:a16="http://schemas.microsoft.com/office/drawing/2014/main" id="{AAE43BE6-458B-4B71-85FD-2E121E290164}"/>
              </a:ext>
            </a:extLst>
          </p:cNvPr>
          <p:cNvSpPr/>
          <p:nvPr/>
        </p:nvSpPr>
        <p:spPr>
          <a:xfrm>
            <a:off x="137251" y="1117753"/>
            <a:ext cx="94769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18</a:t>
            </a:r>
          </a:p>
        </p:txBody>
      </p:sp>
    </p:spTree>
    <p:extLst>
      <p:ext uri="{BB962C8B-B14F-4D97-AF65-F5344CB8AC3E}">
        <p14:creationId xmlns:p14="http://schemas.microsoft.com/office/powerpoint/2010/main" val="2679869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7563" y="2900210"/>
            <a:ext cx="3610691" cy="1071062"/>
          </a:xfrm>
          <a:solidFill>
            <a:schemeClr val="bg1">
              <a:alpha val="50000"/>
            </a:schemeClr>
          </a:solidFill>
          <a:ln>
            <a:solidFill>
              <a:schemeClr val="tx1">
                <a:lumMod val="85000"/>
                <a:lumOff val="15000"/>
              </a:schemeClr>
            </a:solidFill>
          </a:ln>
        </p:spPr>
        <p:txBody>
          <a:bodyPr vert="horz" lIns="182880" tIns="182880" rIns="182880" bIns="182880" rtlCol="0" anchor="ctr">
            <a:normAutofit/>
          </a:bodyPr>
          <a:lstStyle/>
          <a:p>
            <a:r>
              <a:rPr lang="en-US" sz="2200" kern="1200" cap="all" spc="200" baseline="0">
                <a:solidFill>
                  <a:schemeClr val="tx1">
                    <a:lumMod val="95000"/>
                    <a:lumOff val="5000"/>
                  </a:schemeClr>
                </a:solidFill>
                <a:latin typeface="+mj-lt"/>
                <a:ea typeface="+mj-ea"/>
                <a:cs typeface="+mj-cs"/>
              </a:rPr>
              <a:t>AO3 Contemporary Views</a:t>
            </a:r>
          </a:p>
        </p:txBody>
      </p:sp>
      <p:sp>
        <p:nvSpPr>
          <p:cNvPr id="5" name="Content Placeholder 4"/>
          <p:cNvSpPr>
            <a:spLocks noGrp="1"/>
          </p:cNvSpPr>
          <p:nvPr>
            <p:ph idx="13"/>
          </p:nvPr>
        </p:nvSpPr>
        <p:spPr>
          <a:xfrm>
            <a:off x="4368373" y="778728"/>
            <a:ext cx="3675375" cy="5412210"/>
          </a:xfrm>
          <a:solidFill>
            <a:schemeClr val="accent1">
              <a:lumMod val="40000"/>
              <a:lumOff val="60000"/>
            </a:schemeClr>
          </a:solidFill>
        </p:spPr>
        <p:txBody>
          <a:bodyPr vert="horz" lIns="91440" tIns="45720" rIns="91440" bIns="45720" rtlCol="0" anchor="ctr">
            <a:normAutofit fontScale="92500" lnSpcReduction="10000"/>
          </a:bodyPr>
          <a:lstStyle/>
          <a:p>
            <a:pPr indent="-228600">
              <a:buFont typeface="Arial" panose="020B0604020202020204" pitchFamily="34" charset="0"/>
              <a:buChar char="•"/>
            </a:pPr>
            <a:r>
              <a:rPr lang="en-US" sz="2400" dirty="0">
                <a:latin typeface="+mn-lt"/>
              </a:rPr>
              <a:t>Hansberry uses this scene to express her dissatisfaction with most people’s distorted perceptions about Africa. In 1959, all that most people knew about Africa was via the broadcasts from the various colonial rulers and/or the Hollywood messages contained in Tarzan movies.</a:t>
            </a:r>
          </a:p>
          <a:p>
            <a:pPr indent="-228600">
              <a:buFont typeface="Arial" panose="020B0604020202020204" pitchFamily="34" charset="0"/>
              <a:buChar char="•"/>
            </a:pPr>
            <a:endParaRPr lang="en-US" sz="2400" dirty="0">
              <a:latin typeface="+mn-lt"/>
            </a:endParaRPr>
          </a:p>
          <a:p>
            <a:pPr indent="-228600">
              <a:buFont typeface="Arial" panose="020B0604020202020204" pitchFamily="34" charset="0"/>
              <a:buChar char="•"/>
            </a:pPr>
            <a:r>
              <a:rPr lang="en-US" sz="2400" dirty="0">
                <a:latin typeface="+mn-lt"/>
              </a:rPr>
              <a:t>It is also interesting to note just how American Mama views herself, in opposition to how the majority of Americans view her.</a:t>
            </a:r>
          </a:p>
        </p:txBody>
      </p:sp>
    </p:spTree>
    <p:extLst>
      <p:ext uri="{BB962C8B-B14F-4D97-AF65-F5344CB8AC3E}">
        <p14:creationId xmlns:p14="http://schemas.microsoft.com/office/powerpoint/2010/main" val="214456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640F-EA3A-42A6-B7E8-95817C33DBFE}"/>
              </a:ext>
            </a:extLst>
          </p:cNvPr>
          <p:cNvSpPr>
            <a:spLocks noGrp="1"/>
          </p:cNvSpPr>
          <p:nvPr>
            <p:ph type="ctrTitle"/>
          </p:nvPr>
        </p:nvSpPr>
        <p:spPr>
          <a:xfrm>
            <a:off x="313921" y="2215857"/>
            <a:ext cx="8019588" cy="1387234"/>
          </a:xfrm>
        </p:spPr>
        <p:txBody>
          <a:bodyPr/>
          <a:lstStyle/>
          <a:p>
            <a:r>
              <a:rPr lang="en-GB" dirty="0"/>
              <a:t>Read the rest of Act 1 Scene 1</a:t>
            </a:r>
          </a:p>
        </p:txBody>
      </p:sp>
      <p:sp>
        <p:nvSpPr>
          <p:cNvPr id="3" name="Content Placeholder 2">
            <a:extLst>
              <a:ext uri="{FF2B5EF4-FFF2-40B4-BE49-F238E27FC236}">
                <a16:creationId xmlns:a16="http://schemas.microsoft.com/office/drawing/2014/main" id="{1E2DADF2-C973-4B84-BE39-7153D14A8208}"/>
              </a:ext>
            </a:extLst>
          </p:cNvPr>
          <p:cNvSpPr>
            <a:spLocks noGrp="1"/>
          </p:cNvSpPr>
          <p:nvPr>
            <p:ph idx="13"/>
          </p:nvPr>
        </p:nvSpPr>
        <p:spPr/>
        <p:txBody>
          <a:bodyPr/>
          <a:lstStyle/>
          <a:p>
            <a:endParaRPr lang="en-GB"/>
          </a:p>
        </p:txBody>
      </p:sp>
    </p:spTree>
    <p:extLst>
      <p:ext uri="{BB962C8B-B14F-4D97-AF65-F5344CB8AC3E}">
        <p14:creationId xmlns:p14="http://schemas.microsoft.com/office/powerpoint/2010/main" val="54667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3000" kern="1200" cap="all" spc="200" baseline="0">
                <a:solidFill>
                  <a:srgbClr val="FFFFFF"/>
                </a:solidFill>
                <a:latin typeface="+mj-lt"/>
                <a:ea typeface="+mj-ea"/>
                <a:cs typeface="+mj-cs"/>
              </a:rPr>
              <a:t>Ruth Younger</a:t>
            </a:r>
          </a:p>
        </p:txBody>
      </p:sp>
      <p:sp>
        <p:nvSpPr>
          <p:cNvPr id="3" name="Content Placeholder 2"/>
          <p:cNvSpPr>
            <a:spLocks noGrp="1"/>
          </p:cNvSpPr>
          <p:nvPr>
            <p:ph idx="13"/>
          </p:nvPr>
        </p:nvSpPr>
        <p:spPr>
          <a:xfrm>
            <a:off x="5351489" y="1402079"/>
            <a:ext cx="5560902" cy="4863809"/>
          </a:xfrm>
        </p:spPr>
        <p:txBody>
          <a:bodyPr vert="horz" lIns="91440" tIns="45720" rIns="91440" bIns="45720" rtlCol="0" anchor="ctr">
            <a:normAutofit/>
          </a:bodyPr>
          <a:lstStyle/>
          <a:p>
            <a:pPr indent="-228600">
              <a:buFont typeface="Arial" panose="020B0604020202020204" pitchFamily="34" charset="0"/>
              <a:buChar char="•"/>
            </a:pPr>
            <a:r>
              <a:rPr lang="en-US" sz="2800" dirty="0">
                <a:solidFill>
                  <a:schemeClr val="tx1">
                    <a:lumMod val="85000"/>
                    <a:lumOff val="15000"/>
                  </a:schemeClr>
                </a:solidFill>
                <a:highlight>
                  <a:srgbClr val="FFFF00"/>
                </a:highlight>
                <a:latin typeface="+mn-lt"/>
              </a:rPr>
              <a:t>What key details do we learn about Ruth in Act 1, Scene 1?</a:t>
            </a:r>
          </a:p>
          <a:p>
            <a:pPr indent="-228600">
              <a:buFont typeface="Arial" panose="020B0604020202020204" pitchFamily="34" charset="0"/>
              <a:buChar char="•"/>
            </a:pPr>
            <a:endParaRPr lang="en-US" sz="2800" i="1" dirty="0">
              <a:solidFill>
                <a:schemeClr val="tx1">
                  <a:lumMod val="85000"/>
                  <a:lumOff val="15000"/>
                </a:schemeClr>
              </a:solidFill>
              <a:latin typeface="+mn-lt"/>
            </a:endParaRPr>
          </a:p>
          <a:p>
            <a:pPr indent="-228600">
              <a:buFont typeface="Arial" panose="020B0604020202020204" pitchFamily="34" charset="0"/>
              <a:buChar char="•"/>
            </a:pPr>
            <a:r>
              <a:rPr lang="en-US" sz="2800" i="1" dirty="0">
                <a:solidFill>
                  <a:schemeClr val="tx1">
                    <a:lumMod val="85000"/>
                    <a:lumOff val="15000"/>
                  </a:schemeClr>
                </a:solidFill>
                <a:latin typeface="+mn-lt"/>
              </a:rPr>
              <a:t>‘We can see that she was a pretty girl … but now it is apparent that life has been little that she expected, and disappointment has already begun to hang in her face.’</a:t>
            </a:r>
          </a:p>
          <a:p>
            <a:pPr indent="-228600">
              <a:buFont typeface="Arial" panose="020B0604020202020204" pitchFamily="34" charset="0"/>
              <a:buChar char="•"/>
            </a:pPr>
            <a:endParaRPr lang="en-US" sz="2800" dirty="0">
              <a:solidFill>
                <a:schemeClr val="tx1">
                  <a:lumMod val="85000"/>
                  <a:lumOff val="15000"/>
                </a:schemeClr>
              </a:solidFill>
              <a:latin typeface="+mn-lt"/>
            </a:endParaRPr>
          </a:p>
        </p:txBody>
      </p:sp>
      <p:sp>
        <p:nvSpPr>
          <p:cNvPr id="4" name="Rectangle 3">
            <a:extLst>
              <a:ext uri="{FF2B5EF4-FFF2-40B4-BE49-F238E27FC236}">
                <a16:creationId xmlns:a16="http://schemas.microsoft.com/office/drawing/2014/main" id="{83F1D26D-D996-4B0A-9B40-B92FB863E5E9}"/>
              </a:ext>
            </a:extLst>
          </p:cNvPr>
          <p:cNvSpPr/>
          <p:nvPr/>
        </p:nvSpPr>
        <p:spPr>
          <a:xfrm>
            <a:off x="10986014" y="1586484"/>
            <a:ext cx="56618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p>
        </p:txBody>
      </p:sp>
    </p:spTree>
    <p:extLst>
      <p:ext uri="{BB962C8B-B14F-4D97-AF65-F5344CB8AC3E}">
        <p14:creationId xmlns:p14="http://schemas.microsoft.com/office/powerpoint/2010/main" val="148275807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Walter Younger</a:t>
            </a:r>
            <a:endParaRPr lang="en-US" dirty="0"/>
          </a:p>
        </p:txBody>
      </p:sp>
      <p:sp>
        <p:nvSpPr>
          <p:cNvPr id="3" name="Content Placeholder 2"/>
          <p:cNvSpPr>
            <a:spLocks noGrp="1"/>
          </p:cNvSpPr>
          <p:nvPr>
            <p:ph idx="13"/>
          </p:nvPr>
        </p:nvSpPr>
        <p:spPr/>
        <p:txBody>
          <a:bodyPr/>
          <a:lstStyle/>
          <a:p>
            <a:r>
              <a:rPr lang="en-GB" dirty="0">
                <a:highlight>
                  <a:srgbClr val="FFFF00"/>
                </a:highlight>
              </a:rPr>
              <a:t>What key details do we learn about Walter in Act 1, Scene 1?</a:t>
            </a:r>
            <a:endParaRPr lang="en-US" dirty="0">
              <a:highlight>
                <a:srgbClr val="FFFF00"/>
              </a:highligh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840" y="2621797"/>
            <a:ext cx="3539160" cy="3539160"/>
          </a:xfrm>
          <a:prstGeom prst="rect">
            <a:avLst/>
          </a:prstGeom>
        </p:spPr>
      </p:pic>
      <p:sp>
        <p:nvSpPr>
          <p:cNvPr id="6" name="Rectangle 5">
            <a:extLst>
              <a:ext uri="{FF2B5EF4-FFF2-40B4-BE49-F238E27FC236}">
                <a16:creationId xmlns:a16="http://schemas.microsoft.com/office/drawing/2014/main" id="{0C9796EE-9E5B-44B2-ABC6-7546F9A3A19B}"/>
              </a:ext>
            </a:extLst>
          </p:cNvPr>
          <p:cNvSpPr/>
          <p:nvPr/>
        </p:nvSpPr>
        <p:spPr>
          <a:xfrm>
            <a:off x="6983640" y="1579418"/>
            <a:ext cx="56618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p>
        </p:txBody>
      </p:sp>
    </p:spTree>
    <p:extLst>
      <p:ext uri="{BB962C8B-B14F-4D97-AF65-F5344CB8AC3E}">
        <p14:creationId xmlns:p14="http://schemas.microsoft.com/office/powerpoint/2010/main" val="84151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31136" y="467418"/>
            <a:ext cx="7729728" cy="1188720"/>
          </a:xfrm>
        </p:spPr>
        <p:txBody>
          <a:bodyPr vert="horz" lIns="182880" tIns="182880" rIns="182880" bIns="182880" rtlCol="0" anchor="ctr">
            <a:normAutofit/>
          </a:bodyPr>
          <a:lstStyle/>
          <a:p>
            <a:r>
              <a:rPr lang="en-US" sz="2800" kern="1200" cap="all" spc="200" baseline="0" dirty="0">
                <a:solidFill>
                  <a:srgbClr val="262626"/>
                </a:solidFill>
                <a:latin typeface="+mj-lt"/>
                <a:ea typeface="+mj-ea"/>
                <a:cs typeface="+mj-cs"/>
              </a:rPr>
              <a:t>Ruth &amp; Walter’s Relationship</a:t>
            </a:r>
          </a:p>
        </p:txBody>
      </p:sp>
      <p:sp>
        <p:nvSpPr>
          <p:cNvPr id="3" name="Content Placeholder 2"/>
          <p:cNvSpPr>
            <a:spLocks noGrp="1"/>
          </p:cNvSpPr>
          <p:nvPr>
            <p:ph idx="13"/>
          </p:nvPr>
        </p:nvSpPr>
        <p:spPr>
          <a:xfrm>
            <a:off x="1706062" y="2291262"/>
            <a:ext cx="8779512" cy="2879256"/>
          </a:xfrm>
        </p:spPr>
        <p:txBody>
          <a:bodyPr vert="horz" lIns="91440" tIns="45720" rIns="91440" bIns="45720" rtlCol="0">
            <a:normAutofit/>
          </a:bodyPr>
          <a:lstStyle/>
          <a:p>
            <a:pPr indent="-228600">
              <a:buFont typeface="Arial" panose="020B0604020202020204" pitchFamily="34" charset="0"/>
              <a:buChar char="•"/>
            </a:pPr>
            <a:r>
              <a:rPr lang="en-US" i="1">
                <a:solidFill>
                  <a:srgbClr val="404040"/>
                </a:solidFill>
                <a:latin typeface="+mn-lt"/>
              </a:rPr>
              <a:t>‘What’s the matter with you?’</a:t>
            </a:r>
          </a:p>
          <a:p>
            <a:pPr indent="-228600">
              <a:buFont typeface="Arial" panose="020B0604020202020204" pitchFamily="34" charset="0"/>
              <a:buChar char="•"/>
            </a:pPr>
            <a:r>
              <a:rPr lang="en-US" i="1">
                <a:solidFill>
                  <a:srgbClr val="404040"/>
                </a:solidFill>
                <a:latin typeface="+mn-lt"/>
              </a:rPr>
              <a:t>‘Ain’t nothing the matter with me. And don’t keep asking me that this morning.’</a:t>
            </a:r>
          </a:p>
          <a:p>
            <a:pPr indent="-228600">
              <a:buFont typeface="Arial" panose="020B0604020202020204" pitchFamily="34" charset="0"/>
              <a:buChar char="•"/>
            </a:pPr>
            <a:r>
              <a:rPr lang="en-US" i="1">
                <a:solidFill>
                  <a:srgbClr val="404040"/>
                </a:solidFill>
                <a:latin typeface="+mn-lt"/>
              </a:rPr>
              <a:t>‘First thing a man ought to learn in life is not to make love to no coloured woman first thing in the morning. You all some evil people at eight in the morning.’</a:t>
            </a:r>
          </a:p>
          <a:p>
            <a:pPr indent="-228600">
              <a:buFont typeface="Arial" panose="020B0604020202020204" pitchFamily="34" charset="0"/>
              <a:buChar char="•"/>
            </a:pPr>
            <a:r>
              <a:rPr lang="en-US" i="1">
                <a:solidFill>
                  <a:srgbClr val="404040"/>
                </a:solidFill>
                <a:latin typeface="+mn-lt"/>
              </a:rPr>
              <a:t>‘You couldn’t be on my side that long for nothing, could you? … A man needs for a woman to back him up …’</a:t>
            </a:r>
          </a:p>
          <a:p>
            <a:pPr indent="-228600">
              <a:buFont typeface="Arial" panose="020B0604020202020204" pitchFamily="34" charset="0"/>
              <a:buChar char="•"/>
            </a:pPr>
            <a:r>
              <a:rPr lang="en-US" i="1">
                <a:solidFill>
                  <a:srgbClr val="404040"/>
                </a:solidFill>
                <a:latin typeface="+mn-lt"/>
              </a:rPr>
              <a:t>‘(mumbling) We one group of men tied to a race of woman with small minds.’</a:t>
            </a:r>
          </a:p>
          <a:p>
            <a:pPr indent="-228600">
              <a:buFont typeface="Arial" panose="020B0604020202020204" pitchFamily="34" charset="0"/>
              <a:buChar char="•"/>
            </a:pPr>
            <a:endParaRPr lang="en-US">
              <a:solidFill>
                <a:srgbClr val="404040"/>
              </a:solidFill>
              <a:latin typeface="+mn-lt"/>
            </a:endParaRPr>
          </a:p>
          <a:p>
            <a:pPr indent="-228600">
              <a:buFont typeface="Arial" panose="020B0604020202020204" pitchFamily="34" charset="0"/>
              <a:buChar char="•"/>
            </a:pPr>
            <a:endParaRPr lang="en-US">
              <a:solidFill>
                <a:srgbClr val="404040"/>
              </a:solidFill>
              <a:latin typeface="+mn-lt"/>
            </a:endParaRPr>
          </a:p>
          <a:p>
            <a:pPr indent="-228600">
              <a:buFont typeface="Arial" panose="020B0604020202020204" pitchFamily="34" charset="0"/>
              <a:buChar char="•"/>
            </a:pPr>
            <a:endParaRPr lang="en-US">
              <a:solidFill>
                <a:srgbClr val="404040"/>
              </a:solidFill>
              <a:latin typeface="+mn-lt"/>
            </a:endParaRPr>
          </a:p>
          <a:p>
            <a:pPr indent="-228600">
              <a:buFont typeface="Arial" panose="020B0604020202020204" pitchFamily="34" charset="0"/>
              <a:buChar char="•"/>
            </a:pPr>
            <a:endParaRPr lang="en-US">
              <a:solidFill>
                <a:srgbClr val="404040"/>
              </a:solidFill>
              <a:latin typeface="+mn-lt"/>
            </a:endParaRPr>
          </a:p>
          <a:p>
            <a:pPr indent="-228600">
              <a:buFont typeface="Arial" panose="020B0604020202020204" pitchFamily="34" charset="0"/>
              <a:buChar char="•"/>
            </a:pPr>
            <a:endParaRPr lang="en-US">
              <a:solidFill>
                <a:srgbClr val="404040"/>
              </a:solidFill>
              <a:latin typeface="+mn-lt"/>
            </a:endParaRPr>
          </a:p>
        </p:txBody>
      </p:sp>
    </p:spTree>
    <p:extLst>
      <p:ext uri="{BB962C8B-B14F-4D97-AF65-F5344CB8AC3E}">
        <p14:creationId xmlns:p14="http://schemas.microsoft.com/office/powerpoint/2010/main" val="8392552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31136" y="467418"/>
            <a:ext cx="7729728" cy="1188720"/>
          </a:xfrm>
        </p:spPr>
        <p:txBody>
          <a:bodyPr vert="horz" lIns="182880" tIns="182880" rIns="182880" bIns="182880" rtlCol="0" anchor="ctr">
            <a:normAutofit/>
          </a:bodyPr>
          <a:lstStyle/>
          <a:p>
            <a:r>
              <a:rPr lang="en-US" sz="2800" kern="1200" cap="all" spc="200" baseline="0" dirty="0">
                <a:solidFill>
                  <a:srgbClr val="262626"/>
                </a:solidFill>
                <a:highlight>
                  <a:srgbClr val="FFFF00"/>
                </a:highlight>
                <a:latin typeface="+mj-lt"/>
                <a:ea typeface="+mj-ea"/>
                <a:cs typeface="+mj-cs"/>
              </a:rPr>
              <a:t>Essay Practice</a:t>
            </a:r>
          </a:p>
        </p:txBody>
      </p:sp>
      <p:sp>
        <p:nvSpPr>
          <p:cNvPr id="3" name="Content Placeholder 2"/>
          <p:cNvSpPr>
            <a:spLocks noGrp="1"/>
          </p:cNvSpPr>
          <p:nvPr>
            <p:ph idx="13"/>
          </p:nvPr>
        </p:nvSpPr>
        <p:spPr>
          <a:xfrm>
            <a:off x="1528497" y="2249424"/>
            <a:ext cx="9413823" cy="3192006"/>
          </a:xfrm>
        </p:spPr>
        <p:txBody>
          <a:bodyPr vert="horz" lIns="91440" tIns="45720" rIns="91440" bIns="45720" rtlCol="0">
            <a:normAutofit lnSpcReduction="10000"/>
          </a:bodyPr>
          <a:lstStyle/>
          <a:p>
            <a:pPr indent="-228600">
              <a:lnSpc>
                <a:spcPct val="90000"/>
              </a:lnSpc>
              <a:buFont typeface="Arial" panose="020B0604020202020204" pitchFamily="34" charset="0"/>
              <a:buChar char="•"/>
            </a:pPr>
            <a:r>
              <a:rPr lang="en-US" sz="2400" b="1" dirty="0">
                <a:solidFill>
                  <a:srgbClr val="404040"/>
                </a:solidFill>
                <a:highlight>
                  <a:srgbClr val="FFFF00"/>
                </a:highlight>
                <a:latin typeface="+mn-lt"/>
              </a:rPr>
              <a:t>How have social expectations affected Ruth and Walter?</a:t>
            </a:r>
          </a:p>
          <a:p>
            <a:pPr indent="-228600">
              <a:lnSpc>
                <a:spcPct val="90000"/>
              </a:lnSpc>
              <a:buFont typeface="Arial" panose="020B0604020202020204" pitchFamily="34" charset="0"/>
              <a:buChar char="•"/>
            </a:pPr>
            <a:endParaRPr lang="en-US" sz="1300" dirty="0">
              <a:solidFill>
                <a:srgbClr val="404040"/>
              </a:solidFill>
              <a:latin typeface="+mn-lt"/>
            </a:endParaRPr>
          </a:p>
          <a:p>
            <a:pPr>
              <a:lnSpc>
                <a:spcPct val="90000"/>
              </a:lnSpc>
            </a:pPr>
            <a:r>
              <a:rPr lang="en-US" sz="1600" b="1" dirty="0">
                <a:solidFill>
                  <a:srgbClr val="404040"/>
                </a:solidFill>
                <a:latin typeface="+mn-lt"/>
              </a:rPr>
              <a:t>AO1 </a:t>
            </a:r>
          </a:p>
          <a:p>
            <a:pPr indent="-228600">
              <a:lnSpc>
                <a:spcPct val="90000"/>
              </a:lnSpc>
              <a:buFont typeface="Arial" panose="020B0604020202020204" pitchFamily="34" charset="0"/>
              <a:buChar char="•"/>
            </a:pPr>
            <a:r>
              <a:rPr lang="en-US" sz="1600" dirty="0">
                <a:solidFill>
                  <a:srgbClr val="404040"/>
                </a:solidFill>
                <a:latin typeface="+mn-lt"/>
              </a:rPr>
              <a:t>Apply concepts and methods from integrated linguistic and literary study as appropriate, using associated terminology and coherent written expression (a well-ordered and coherent argument)</a:t>
            </a:r>
          </a:p>
          <a:p>
            <a:pPr>
              <a:lnSpc>
                <a:spcPct val="90000"/>
              </a:lnSpc>
            </a:pPr>
            <a:r>
              <a:rPr lang="en-US" sz="1600" b="1" dirty="0">
                <a:solidFill>
                  <a:srgbClr val="404040"/>
                </a:solidFill>
                <a:latin typeface="+mn-lt"/>
              </a:rPr>
              <a:t>AO2 </a:t>
            </a:r>
          </a:p>
          <a:p>
            <a:pPr indent="-228600">
              <a:lnSpc>
                <a:spcPct val="90000"/>
              </a:lnSpc>
              <a:buFont typeface="Arial" panose="020B0604020202020204" pitchFamily="34" charset="0"/>
              <a:buChar char="•"/>
            </a:pPr>
            <a:r>
              <a:rPr lang="en-US" sz="1600" dirty="0" err="1">
                <a:solidFill>
                  <a:srgbClr val="404040"/>
                </a:solidFill>
                <a:latin typeface="+mn-lt"/>
              </a:rPr>
              <a:t>Analyse</a:t>
            </a:r>
            <a:r>
              <a:rPr lang="en-US" sz="1600" dirty="0">
                <a:solidFill>
                  <a:srgbClr val="404040"/>
                </a:solidFill>
                <a:latin typeface="+mn-lt"/>
              </a:rPr>
              <a:t> </a:t>
            </a:r>
            <a:r>
              <a:rPr lang="en-US" sz="1600" b="1" dirty="0">
                <a:solidFill>
                  <a:srgbClr val="404040"/>
                </a:solidFill>
                <a:latin typeface="+mn-lt"/>
              </a:rPr>
              <a:t>ways</a:t>
            </a:r>
            <a:r>
              <a:rPr lang="en-US" sz="1600" dirty="0">
                <a:solidFill>
                  <a:srgbClr val="404040"/>
                </a:solidFill>
                <a:latin typeface="+mn-lt"/>
              </a:rPr>
              <a:t> in which meanings are shaped in texts</a:t>
            </a:r>
          </a:p>
          <a:p>
            <a:pPr>
              <a:lnSpc>
                <a:spcPct val="90000"/>
              </a:lnSpc>
            </a:pPr>
            <a:r>
              <a:rPr lang="en-US" sz="1600" b="1" dirty="0">
                <a:solidFill>
                  <a:srgbClr val="404040"/>
                </a:solidFill>
                <a:latin typeface="+mn-lt"/>
              </a:rPr>
              <a:t>AO3 </a:t>
            </a:r>
          </a:p>
          <a:p>
            <a:pPr indent="-228600">
              <a:lnSpc>
                <a:spcPct val="90000"/>
              </a:lnSpc>
              <a:buFont typeface="Arial" panose="020B0604020202020204" pitchFamily="34" charset="0"/>
              <a:buChar char="•"/>
            </a:pPr>
            <a:r>
              <a:rPr lang="en-US" sz="1600" dirty="0">
                <a:solidFill>
                  <a:srgbClr val="404040"/>
                </a:solidFill>
                <a:latin typeface="+mn-lt"/>
              </a:rPr>
              <a:t>Demonstrate understanding of the significance and influence of the </a:t>
            </a:r>
            <a:r>
              <a:rPr lang="en-US" sz="1600" b="1" dirty="0">
                <a:solidFill>
                  <a:srgbClr val="404040"/>
                </a:solidFill>
                <a:latin typeface="+mn-lt"/>
              </a:rPr>
              <a:t>contexts</a:t>
            </a:r>
            <a:r>
              <a:rPr lang="en-US" sz="1600" dirty="0">
                <a:solidFill>
                  <a:srgbClr val="404040"/>
                </a:solidFill>
                <a:latin typeface="+mn-lt"/>
              </a:rPr>
              <a:t> in which texts are produced and received</a:t>
            </a:r>
          </a:p>
        </p:txBody>
      </p:sp>
      <p:sp>
        <p:nvSpPr>
          <p:cNvPr id="7" name="Rectangle 6">
            <a:extLst>
              <a:ext uri="{FF2B5EF4-FFF2-40B4-BE49-F238E27FC236}">
                <a16:creationId xmlns:a16="http://schemas.microsoft.com/office/drawing/2014/main" id="{3A7161CA-9BE3-4F4D-B81C-33AA5AAF8461}"/>
              </a:ext>
            </a:extLst>
          </p:cNvPr>
          <p:cNvSpPr/>
          <p:nvPr/>
        </p:nvSpPr>
        <p:spPr>
          <a:xfrm>
            <a:off x="10239681" y="1491116"/>
            <a:ext cx="305636"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p>
        </p:txBody>
      </p:sp>
    </p:spTree>
    <p:extLst>
      <p:ext uri="{BB962C8B-B14F-4D97-AF65-F5344CB8AC3E}">
        <p14:creationId xmlns:p14="http://schemas.microsoft.com/office/powerpoint/2010/main" val="145677630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4672" y="978776"/>
            <a:ext cx="5925310" cy="1174991"/>
          </a:xfrm>
        </p:spPr>
        <p:txBody>
          <a:bodyPr vert="horz" lIns="182880" tIns="182880" rIns="182880" bIns="182880" rtlCol="0" anchor="ctr">
            <a:normAutofit/>
          </a:bodyPr>
          <a:lstStyle/>
          <a:p>
            <a:r>
              <a:rPr lang="en-US" sz="2400" cap="all">
                <a:solidFill>
                  <a:srgbClr val="262626"/>
                </a:solidFill>
                <a:latin typeface="+mj-lt"/>
              </a:rPr>
              <a:t>Walter &amp; Ruth</a:t>
            </a:r>
          </a:p>
        </p:txBody>
      </p:sp>
      <p:sp>
        <p:nvSpPr>
          <p:cNvPr id="5" name="Content Placeholder 4"/>
          <p:cNvSpPr>
            <a:spLocks noGrp="1"/>
          </p:cNvSpPr>
          <p:nvPr>
            <p:ph idx="13"/>
          </p:nvPr>
        </p:nvSpPr>
        <p:spPr>
          <a:xfrm>
            <a:off x="804672" y="2640692"/>
            <a:ext cx="5925310" cy="3255252"/>
          </a:xfrm>
        </p:spPr>
        <p:txBody>
          <a:bodyPr vert="horz" lIns="91440" tIns="45720" rIns="91440" bIns="45720" rtlCol="0">
            <a:normAutofit/>
          </a:bodyPr>
          <a:lstStyle/>
          <a:p>
            <a:pPr marL="57150"/>
            <a:r>
              <a:rPr lang="en-US" dirty="0">
                <a:highlight>
                  <a:srgbClr val="FFFF00"/>
                </a:highlight>
                <a:latin typeface="+mn-lt"/>
              </a:rPr>
              <a:t>How would you describe the relationship between Ruth and Walter in the first section of the play?</a:t>
            </a:r>
          </a:p>
          <a:p>
            <a:pPr marL="57150"/>
            <a:endParaRPr lang="en-US" dirty="0">
              <a:highlight>
                <a:srgbClr val="FFFF00"/>
              </a:highlight>
              <a:latin typeface="+mn-lt"/>
            </a:endParaRPr>
          </a:p>
          <a:p>
            <a:pPr marL="57150"/>
            <a:r>
              <a:rPr lang="en-US" dirty="0">
                <a:highlight>
                  <a:srgbClr val="FFFF00"/>
                </a:highlight>
                <a:latin typeface="+mn-lt"/>
              </a:rPr>
              <a:t>How are they affected by social depravity?</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750" r="702"/>
          <a:stretch/>
        </p:blipFill>
        <p:spPr>
          <a:xfrm>
            <a:off x="7534654" y="10"/>
            <a:ext cx="4657345" cy="6857990"/>
          </a:xfrm>
          <a:prstGeom prst="rect">
            <a:avLst/>
          </a:prstGeom>
        </p:spPr>
      </p:pic>
      <p:sp>
        <p:nvSpPr>
          <p:cNvPr id="6" name="Rectangle 5">
            <a:extLst>
              <a:ext uri="{FF2B5EF4-FFF2-40B4-BE49-F238E27FC236}">
                <a16:creationId xmlns:a16="http://schemas.microsoft.com/office/drawing/2014/main" id="{1E8CB383-A0EF-477F-8C27-92105A0D8D0C}"/>
              </a:ext>
            </a:extLst>
          </p:cNvPr>
          <p:cNvSpPr/>
          <p:nvPr/>
        </p:nvSpPr>
        <p:spPr>
          <a:xfrm>
            <a:off x="238491" y="2505670"/>
            <a:ext cx="566181"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ectangle 7">
            <a:extLst>
              <a:ext uri="{FF2B5EF4-FFF2-40B4-BE49-F238E27FC236}">
                <a16:creationId xmlns:a16="http://schemas.microsoft.com/office/drawing/2014/main" id="{894EA852-ABED-4F47-A19F-9C9BB6032FEC}"/>
              </a:ext>
            </a:extLst>
          </p:cNvPr>
          <p:cNvSpPr/>
          <p:nvPr/>
        </p:nvSpPr>
        <p:spPr>
          <a:xfrm>
            <a:off x="357988" y="3564022"/>
            <a:ext cx="56618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5</a:t>
            </a:r>
          </a:p>
        </p:txBody>
      </p:sp>
    </p:spTree>
    <p:extLst>
      <p:ext uri="{BB962C8B-B14F-4D97-AF65-F5344CB8AC3E}">
        <p14:creationId xmlns:p14="http://schemas.microsoft.com/office/powerpoint/2010/main" val="124197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800" kern="1200" cap="all" spc="200" baseline="0">
                <a:solidFill>
                  <a:srgbClr val="FFFFFF"/>
                </a:solidFill>
                <a:latin typeface="+mj-lt"/>
                <a:ea typeface="+mj-ea"/>
                <a:cs typeface="+mj-cs"/>
              </a:rPr>
              <a:t>Exploring Identity</a:t>
            </a:r>
          </a:p>
        </p:txBody>
      </p:sp>
      <p:sp>
        <p:nvSpPr>
          <p:cNvPr id="3" name="Content Placeholder 2"/>
          <p:cNvSpPr>
            <a:spLocks noGrp="1"/>
          </p:cNvSpPr>
          <p:nvPr>
            <p:ph idx="13"/>
          </p:nvPr>
        </p:nvSpPr>
        <p:spPr>
          <a:xfrm>
            <a:off x="5272353" y="1072047"/>
            <a:ext cx="2957247" cy="4713906"/>
          </a:xfrm>
          <a:solidFill>
            <a:schemeClr val="accent1">
              <a:lumMod val="20000"/>
              <a:lumOff val="80000"/>
            </a:schemeClr>
          </a:solidFill>
        </p:spPr>
        <p:txBody>
          <a:bodyPr vert="horz" lIns="91440" tIns="45720" rIns="91440" bIns="45720" rtlCol="0" anchor="ctr">
            <a:normAutofit/>
          </a:bodyPr>
          <a:lstStyle/>
          <a:p>
            <a:pPr>
              <a:lnSpc>
                <a:spcPct val="90000"/>
              </a:lnSpc>
            </a:pPr>
            <a:r>
              <a:rPr lang="en-US" dirty="0">
                <a:highlight>
                  <a:srgbClr val="FFFF00"/>
                </a:highlight>
                <a:latin typeface="+mn-lt"/>
              </a:rPr>
              <a:t>How much of your identity is tied up in these controlling factors?</a:t>
            </a:r>
          </a:p>
          <a:p>
            <a:pPr indent="-228600">
              <a:lnSpc>
                <a:spcPct val="90000"/>
              </a:lnSpc>
              <a:buFont typeface="Arial" panose="020B0604020202020204" pitchFamily="34" charset="0"/>
              <a:buChar char="•"/>
            </a:pPr>
            <a:endParaRPr lang="en-US" dirty="0">
              <a:latin typeface="+mn-lt"/>
            </a:endParaRPr>
          </a:p>
          <a:p>
            <a:pPr indent="-228600">
              <a:lnSpc>
                <a:spcPct val="90000"/>
              </a:lnSpc>
              <a:buFont typeface="Arial" panose="020B0604020202020204" pitchFamily="34" charset="0"/>
              <a:buChar char="•"/>
            </a:pPr>
            <a:r>
              <a:rPr lang="en-US" dirty="0">
                <a:latin typeface="+mn-lt"/>
              </a:rPr>
              <a:t>Social Status</a:t>
            </a:r>
          </a:p>
          <a:p>
            <a:pPr indent="-228600">
              <a:lnSpc>
                <a:spcPct val="90000"/>
              </a:lnSpc>
              <a:buFont typeface="Arial" panose="020B0604020202020204" pitchFamily="34" charset="0"/>
              <a:buChar char="•"/>
            </a:pPr>
            <a:r>
              <a:rPr lang="en-US" dirty="0">
                <a:latin typeface="+mn-lt"/>
              </a:rPr>
              <a:t>Wealth</a:t>
            </a:r>
          </a:p>
          <a:p>
            <a:pPr indent="-228600">
              <a:lnSpc>
                <a:spcPct val="90000"/>
              </a:lnSpc>
              <a:buFont typeface="Arial" panose="020B0604020202020204" pitchFamily="34" charset="0"/>
              <a:buChar char="•"/>
            </a:pPr>
            <a:r>
              <a:rPr lang="en-US" dirty="0">
                <a:latin typeface="+mn-lt"/>
              </a:rPr>
              <a:t>Culture</a:t>
            </a:r>
          </a:p>
          <a:p>
            <a:pPr indent="-228600">
              <a:lnSpc>
                <a:spcPct val="90000"/>
              </a:lnSpc>
              <a:buFont typeface="Arial" panose="020B0604020202020204" pitchFamily="34" charset="0"/>
              <a:buChar char="•"/>
            </a:pPr>
            <a:r>
              <a:rPr lang="en-US" dirty="0">
                <a:latin typeface="+mn-lt"/>
              </a:rPr>
              <a:t>Appearance</a:t>
            </a:r>
          </a:p>
          <a:p>
            <a:pPr indent="-228600">
              <a:lnSpc>
                <a:spcPct val="90000"/>
              </a:lnSpc>
              <a:buFont typeface="Arial" panose="020B0604020202020204" pitchFamily="34" charset="0"/>
              <a:buChar char="•"/>
            </a:pPr>
            <a:r>
              <a:rPr lang="en-US" dirty="0">
                <a:latin typeface="+mn-lt"/>
              </a:rPr>
              <a:t>Language</a:t>
            </a:r>
          </a:p>
          <a:p>
            <a:pPr indent="-228600">
              <a:lnSpc>
                <a:spcPct val="90000"/>
              </a:lnSpc>
              <a:buFont typeface="Arial" panose="020B0604020202020204" pitchFamily="34" charset="0"/>
              <a:buChar char="•"/>
            </a:pPr>
            <a:r>
              <a:rPr lang="en-US" dirty="0">
                <a:latin typeface="+mn-lt"/>
              </a:rPr>
              <a:t>Family</a:t>
            </a:r>
          </a:p>
          <a:p>
            <a:pPr indent="-228600">
              <a:lnSpc>
                <a:spcPct val="90000"/>
              </a:lnSpc>
              <a:buFont typeface="Arial" panose="020B0604020202020204" pitchFamily="34" charset="0"/>
              <a:buChar char="•"/>
            </a:pPr>
            <a:r>
              <a:rPr lang="en-US" dirty="0">
                <a:latin typeface="+mn-lt"/>
              </a:rPr>
              <a:t>Education</a:t>
            </a:r>
          </a:p>
          <a:p>
            <a:pPr indent="-228600">
              <a:lnSpc>
                <a:spcPct val="90000"/>
              </a:lnSpc>
              <a:buFont typeface="Arial" panose="020B0604020202020204" pitchFamily="34" charset="0"/>
              <a:buChar char="•"/>
            </a:pPr>
            <a:r>
              <a:rPr lang="en-US" dirty="0">
                <a:latin typeface="+mn-lt"/>
              </a:rPr>
              <a:t>Mannerisms</a:t>
            </a:r>
          </a:p>
        </p:txBody>
      </p:sp>
      <p:sp>
        <p:nvSpPr>
          <p:cNvPr id="7" name="Rectangle 6">
            <a:extLst>
              <a:ext uri="{FF2B5EF4-FFF2-40B4-BE49-F238E27FC236}">
                <a16:creationId xmlns:a16="http://schemas.microsoft.com/office/drawing/2014/main" id="{F6E8EDE9-E484-491A-8E09-97DBB2939B7D}"/>
              </a:ext>
            </a:extLst>
          </p:cNvPr>
          <p:cNvSpPr/>
          <p:nvPr/>
        </p:nvSpPr>
        <p:spPr>
          <a:xfrm>
            <a:off x="4542948" y="1072047"/>
            <a:ext cx="56618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6</a:t>
            </a:r>
          </a:p>
        </p:txBody>
      </p:sp>
    </p:spTree>
    <p:extLst>
      <p:ext uri="{BB962C8B-B14F-4D97-AF65-F5344CB8AC3E}">
        <p14:creationId xmlns:p14="http://schemas.microsoft.com/office/powerpoint/2010/main" val="4253183071"/>
      </p:ext>
    </p:extLst>
  </p:cSld>
  <p:clrMapOvr>
    <a:masterClrMapping/>
  </p:clrMapOvr>
</p:sld>
</file>

<file path=ppt/theme/theme1.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8609234FC8D46B21125824FB0284C" ma:contentTypeVersion="6" ma:contentTypeDescription="Create a new document." ma:contentTypeScope="" ma:versionID="6133fb08a0a33191a0d8801e24afca52">
  <xsd:schema xmlns:xsd="http://www.w3.org/2001/XMLSchema" xmlns:xs="http://www.w3.org/2001/XMLSchema" xmlns:p="http://schemas.microsoft.com/office/2006/metadata/properties" xmlns:ns2="37bdadf5-ba9a-4099-b2ab-29f5694c647f" xmlns:ns3="94695789-2c83-4326-83ff-915b1dcd3a2c" xmlns:ns4="9f86880f-c577-4e29-8463-73344d2a9406" targetNamespace="http://schemas.microsoft.com/office/2006/metadata/properties" ma:root="true" ma:fieldsID="45b2a6c9f1aeaeac88c615ec6ec023ef" ns2:_="" ns3:_="" ns4:_="">
    <xsd:import namespace="37bdadf5-ba9a-4099-b2ab-29f5694c647f"/>
    <xsd:import namespace="94695789-2c83-4326-83ff-915b1dcd3a2c"/>
    <xsd:import namespace="9f86880f-c577-4e29-8463-73344d2a9406"/>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dadf5-ba9a-4099-b2ab-29f5694c647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695789-2c83-4326-83ff-915b1dcd3a2c"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f86880f-c577-4e29-8463-73344d2a940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DD429E-986C-4D0F-9B8E-D3C9953EE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dadf5-ba9a-4099-b2ab-29f5694c647f"/>
    <ds:schemaRef ds:uri="94695789-2c83-4326-83ff-915b1dcd3a2c"/>
    <ds:schemaRef ds:uri="9f86880f-c577-4e29-8463-73344d2a94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6CCC2E-70CE-4764-B366-13831C2C554F}">
  <ds:schemaRefs>
    <ds:schemaRef ds:uri="http://purl.org/dc/dcmityp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9f86880f-c577-4e29-8463-73344d2a9406"/>
    <ds:schemaRef ds:uri="http://www.w3.org/XML/1998/namespace"/>
    <ds:schemaRef ds:uri="http://purl.org/dc/terms/"/>
    <ds:schemaRef ds:uri="94695789-2c83-4326-83ff-915b1dcd3a2c"/>
    <ds:schemaRef ds:uri="37bdadf5-ba9a-4099-b2ab-29f5694c647f"/>
  </ds:schemaRefs>
</ds:datastoreItem>
</file>

<file path=customXml/itemProps3.xml><?xml version="1.0" encoding="utf-8"?>
<ds:datastoreItem xmlns:ds="http://schemas.openxmlformats.org/officeDocument/2006/customXml" ds:itemID="{31CD3E41-8DC5-4083-A025-4388B8DA30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817</TotalTime>
  <Words>1338</Words>
  <Application>Microsoft Office PowerPoint</Application>
  <PresentationFormat>Widescreen</PresentationFormat>
  <Paragraphs>139</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Bell MT</vt:lpstr>
      <vt:lpstr>Calibri</vt:lpstr>
      <vt:lpstr>Gill Sans MT</vt:lpstr>
      <vt:lpstr>Leelawadee</vt:lpstr>
      <vt:lpstr>Symbol</vt:lpstr>
      <vt:lpstr>Times New Roman</vt:lpstr>
      <vt:lpstr>1_Parcel</vt:lpstr>
      <vt:lpstr>A Raisin in the Sun Home Learning  Anything you need to do/ answer is highlighted in yellow and numbered so that you submit your work clearly labelled  Work your way through at a steady pace – it does not all need completing until Friday 17th July   Try to read some of the Reading List as well  Keep an eye on Teams/ emails in case we set anything else for you to do</vt:lpstr>
      <vt:lpstr>PowerPoint Presentation</vt:lpstr>
      <vt:lpstr>Read the rest of Act 1 Scene 1</vt:lpstr>
      <vt:lpstr>Ruth Younger</vt:lpstr>
      <vt:lpstr>Walter Younger</vt:lpstr>
      <vt:lpstr>Ruth &amp; Walter’s Relationship</vt:lpstr>
      <vt:lpstr>Essay Practice</vt:lpstr>
      <vt:lpstr>Walter &amp; Ruth</vt:lpstr>
      <vt:lpstr>Exploring Identity</vt:lpstr>
      <vt:lpstr>What do we learn about Beneatha Younger from the literary devices Hansberry uses to describe her?</vt:lpstr>
      <vt:lpstr>What do we learn about Beneatha Younger from the literary devices Hansberry uses to describe her?</vt:lpstr>
      <vt:lpstr>Beneatha Younger</vt:lpstr>
      <vt:lpstr>Beneatha &amp; identity quotes.  How far is Beneatha an outsider?</vt:lpstr>
      <vt:lpstr>PETAL – How does Beneatha differ from Walter/Ruth?</vt:lpstr>
      <vt:lpstr>Essay practice - How does Beneatha represent a changing society?</vt:lpstr>
      <vt:lpstr>Making links to Gatsby</vt:lpstr>
      <vt:lpstr>Mama</vt:lpstr>
      <vt:lpstr>Mama (Lena) Younger</vt:lpstr>
      <vt:lpstr>Quotation Analysis (AO1 &amp; 2)</vt:lpstr>
      <vt:lpstr>Quotation Analysis (AO1 &amp; 2)</vt:lpstr>
      <vt:lpstr>PowerPoint Presentation</vt:lpstr>
      <vt:lpstr>Task: Using the table, analyse the character of Mama (Lena) Younger.</vt:lpstr>
      <vt:lpstr>PowerPoint Presentation</vt:lpstr>
      <vt:lpstr>How has Hansberry used Beneatha and Mama to present a changing society?</vt:lpstr>
      <vt:lpstr>CONTEXT: Assimilationism &amp; Anti-Assimilationism</vt:lpstr>
      <vt:lpstr>Opinions on African culture</vt:lpstr>
      <vt:lpstr>AO3 Contemporary Views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Meredith</dc:creator>
  <cp:lastModifiedBy>Emma Lord</cp:lastModifiedBy>
  <cp:revision>54</cp:revision>
  <dcterms:created xsi:type="dcterms:W3CDTF">2016-09-03T03:47:57Z</dcterms:created>
  <dcterms:modified xsi:type="dcterms:W3CDTF">2020-06-17T09:41:34Z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0x010100ABA8609234FC8D46B21125824FB0284C</vt:lpwstr>
  </property>
</Properties>
</file>